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1" r:id="rId2"/>
    <p:sldId id="271" r:id="rId3"/>
    <p:sldId id="259" r:id="rId4"/>
    <p:sldId id="262" r:id="rId5"/>
    <p:sldId id="276" r:id="rId6"/>
    <p:sldId id="260" r:id="rId7"/>
    <p:sldId id="277" r:id="rId8"/>
    <p:sldId id="288" r:id="rId9"/>
    <p:sldId id="318" r:id="rId10"/>
    <p:sldId id="290" r:id="rId11"/>
    <p:sldId id="286" r:id="rId12"/>
    <p:sldId id="289" r:id="rId13"/>
    <p:sldId id="313" r:id="rId14"/>
    <p:sldId id="314" r:id="rId15"/>
    <p:sldId id="315" r:id="rId16"/>
    <p:sldId id="316" r:id="rId17"/>
    <p:sldId id="319" r:id="rId18"/>
    <p:sldId id="320" r:id="rId19"/>
    <p:sldId id="321" r:id="rId20"/>
    <p:sldId id="279" r:id="rId21"/>
    <p:sldId id="322" r:id="rId22"/>
    <p:sldId id="280" r:id="rId23"/>
    <p:sldId id="283" r:id="rId24"/>
    <p:sldId id="323" r:id="rId25"/>
    <p:sldId id="324" r:id="rId26"/>
    <p:sldId id="327" r:id="rId27"/>
    <p:sldId id="328" r:id="rId28"/>
    <p:sldId id="284" r:id="rId29"/>
    <p:sldId id="285" r:id="rId30"/>
    <p:sldId id="325" r:id="rId31"/>
    <p:sldId id="326"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501"/>
    <a:srgbClr val="FF6401"/>
    <a:srgbClr val="003B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0A77A2-D0E7-4ECD-815E-D2BBDE2894B9}" v="103" dt="2021-10-29T04:38:39.6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67" autoAdjust="0"/>
    <p:restoredTop sz="95091"/>
  </p:normalViewPr>
  <p:slideViewPr>
    <p:cSldViewPr snapToGrid="0" snapToObjects="1">
      <p:cViewPr varScale="1">
        <p:scale>
          <a:sx n="75" d="100"/>
          <a:sy n="75" d="100"/>
        </p:scale>
        <p:origin x="5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CCAA6-1FB1-EE48-960B-1E72926DC196}"/>
              </a:ext>
            </a:extLst>
          </p:cNvPr>
          <p:cNvSpPr>
            <a:spLocks noGrp="1"/>
          </p:cNvSpPr>
          <p:nvPr>
            <p:ph type="ctrTitle"/>
          </p:nvPr>
        </p:nvSpPr>
        <p:spPr>
          <a:xfrm>
            <a:off x="1524000" y="1122363"/>
            <a:ext cx="9144000" cy="2387600"/>
          </a:xfrm>
        </p:spPr>
        <p:txBody>
          <a:bodyPr anchor="b"/>
          <a:lstStyle>
            <a:lvl1pPr algn="ctr">
              <a:defRPr sz="6000"/>
            </a:lvl1pPr>
          </a:lstStyle>
          <a:p>
            <a:r>
              <a:rPr kumimoji="1" lang="en-US" altLang="zh-CN"/>
              <a:t>Click to edit Master title style</a:t>
            </a:r>
            <a:endParaRPr kumimoji="1" lang="en-CN"/>
          </a:p>
        </p:txBody>
      </p:sp>
      <p:sp>
        <p:nvSpPr>
          <p:cNvPr id="3" name="Subtitle 2">
            <a:extLst>
              <a:ext uri="{FF2B5EF4-FFF2-40B4-BE49-F238E27FC236}">
                <a16:creationId xmlns:a16="http://schemas.microsoft.com/office/drawing/2014/main" id="{1438E292-BCF2-3741-BC21-BBE373C745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zh-CN"/>
              <a:t>Click to edit Master subtitle style</a:t>
            </a:r>
            <a:endParaRPr kumimoji="1" lang="en-CN"/>
          </a:p>
        </p:txBody>
      </p:sp>
      <p:sp>
        <p:nvSpPr>
          <p:cNvPr id="4" name="Date Placeholder 3">
            <a:extLst>
              <a:ext uri="{FF2B5EF4-FFF2-40B4-BE49-F238E27FC236}">
                <a16:creationId xmlns:a16="http://schemas.microsoft.com/office/drawing/2014/main" id="{1527BD8C-6757-FE40-9483-4F2D65D0CB3B}"/>
              </a:ext>
            </a:extLst>
          </p:cNvPr>
          <p:cNvSpPr>
            <a:spLocks noGrp="1"/>
          </p:cNvSpPr>
          <p:nvPr>
            <p:ph type="dt" sz="half" idx="10"/>
          </p:nvPr>
        </p:nvSpPr>
        <p:spPr/>
        <p:txBody>
          <a:bodyPr/>
          <a:lstStyle/>
          <a:p>
            <a:fld id="{5BB6A052-E1E0-E849-A2E8-04124379C134}" type="datetimeFigureOut">
              <a:rPr kumimoji="1" lang="zh-CN" altLang="en-US" smtClean="0"/>
              <a:t>2022/5/9</a:t>
            </a:fld>
            <a:endParaRPr kumimoji="1" lang="en-CN"/>
          </a:p>
        </p:txBody>
      </p:sp>
      <p:sp>
        <p:nvSpPr>
          <p:cNvPr id="5" name="Footer Placeholder 4">
            <a:extLst>
              <a:ext uri="{FF2B5EF4-FFF2-40B4-BE49-F238E27FC236}">
                <a16:creationId xmlns:a16="http://schemas.microsoft.com/office/drawing/2014/main" id="{F9888450-2AAB-6046-89D6-F7D31E10EA31}"/>
              </a:ext>
            </a:extLst>
          </p:cNvPr>
          <p:cNvSpPr>
            <a:spLocks noGrp="1"/>
          </p:cNvSpPr>
          <p:nvPr>
            <p:ph type="ftr" sz="quarter" idx="11"/>
          </p:nvPr>
        </p:nvSpPr>
        <p:spPr/>
        <p:txBody>
          <a:bodyPr/>
          <a:lstStyle/>
          <a:p>
            <a:endParaRPr kumimoji="1" lang="en-CN"/>
          </a:p>
        </p:txBody>
      </p:sp>
      <p:sp>
        <p:nvSpPr>
          <p:cNvPr id="6" name="Slide Number Placeholder 5">
            <a:extLst>
              <a:ext uri="{FF2B5EF4-FFF2-40B4-BE49-F238E27FC236}">
                <a16:creationId xmlns:a16="http://schemas.microsoft.com/office/drawing/2014/main" id="{1B7E0619-499D-3B41-A10A-9560993A3AF0}"/>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1636771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B2B83-48A1-7B4A-880D-E0E5DEF47201}"/>
              </a:ext>
            </a:extLst>
          </p:cNvPr>
          <p:cNvSpPr>
            <a:spLocks noGrp="1"/>
          </p:cNvSpPr>
          <p:nvPr>
            <p:ph type="title"/>
          </p:nvPr>
        </p:nvSpPr>
        <p:spPr/>
        <p:txBody>
          <a:bodyPr/>
          <a:lstStyle/>
          <a:p>
            <a:r>
              <a:rPr kumimoji="1" lang="en-US" altLang="zh-CN"/>
              <a:t>Click to edit Master title style</a:t>
            </a:r>
            <a:endParaRPr kumimoji="1" lang="en-CN"/>
          </a:p>
        </p:txBody>
      </p:sp>
      <p:sp>
        <p:nvSpPr>
          <p:cNvPr id="3" name="Vertical Text Placeholder 2">
            <a:extLst>
              <a:ext uri="{FF2B5EF4-FFF2-40B4-BE49-F238E27FC236}">
                <a16:creationId xmlns:a16="http://schemas.microsoft.com/office/drawing/2014/main" id="{12EE65C0-C858-4648-A37A-B677129935E7}"/>
              </a:ext>
            </a:extLst>
          </p:cNvPr>
          <p:cNvSpPr>
            <a:spLocks noGrp="1"/>
          </p:cNvSpPr>
          <p:nvPr>
            <p:ph type="body" orient="vert" idx="1"/>
          </p:nvPr>
        </p:nvSpPr>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4" name="Date Placeholder 3">
            <a:extLst>
              <a:ext uri="{FF2B5EF4-FFF2-40B4-BE49-F238E27FC236}">
                <a16:creationId xmlns:a16="http://schemas.microsoft.com/office/drawing/2014/main" id="{104123BF-6619-4A4B-8458-9FFF2BD48E42}"/>
              </a:ext>
            </a:extLst>
          </p:cNvPr>
          <p:cNvSpPr>
            <a:spLocks noGrp="1"/>
          </p:cNvSpPr>
          <p:nvPr>
            <p:ph type="dt" sz="half" idx="10"/>
          </p:nvPr>
        </p:nvSpPr>
        <p:spPr/>
        <p:txBody>
          <a:bodyPr/>
          <a:lstStyle/>
          <a:p>
            <a:fld id="{5BB6A052-E1E0-E849-A2E8-04124379C134}" type="datetimeFigureOut">
              <a:rPr kumimoji="1" lang="zh-CN" altLang="en-US" smtClean="0"/>
              <a:t>2022/5/9</a:t>
            </a:fld>
            <a:endParaRPr kumimoji="1" lang="en-CN"/>
          </a:p>
        </p:txBody>
      </p:sp>
      <p:sp>
        <p:nvSpPr>
          <p:cNvPr id="5" name="Footer Placeholder 4">
            <a:extLst>
              <a:ext uri="{FF2B5EF4-FFF2-40B4-BE49-F238E27FC236}">
                <a16:creationId xmlns:a16="http://schemas.microsoft.com/office/drawing/2014/main" id="{BE8C9C3F-5EF5-884F-9418-EAD4DE0039E9}"/>
              </a:ext>
            </a:extLst>
          </p:cNvPr>
          <p:cNvSpPr>
            <a:spLocks noGrp="1"/>
          </p:cNvSpPr>
          <p:nvPr>
            <p:ph type="ftr" sz="quarter" idx="11"/>
          </p:nvPr>
        </p:nvSpPr>
        <p:spPr/>
        <p:txBody>
          <a:bodyPr/>
          <a:lstStyle/>
          <a:p>
            <a:endParaRPr kumimoji="1" lang="en-CN"/>
          </a:p>
        </p:txBody>
      </p:sp>
      <p:sp>
        <p:nvSpPr>
          <p:cNvPr id="6" name="Slide Number Placeholder 5">
            <a:extLst>
              <a:ext uri="{FF2B5EF4-FFF2-40B4-BE49-F238E27FC236}">
                <a16:creationId xmlns:a16="http://schemas.microsoft.com/office/drawing/2014/main" id="{831CCAE4-0218-974B-A731-99A4E81CB9AB}"/>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2603756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AEA4D7-8CFC-7442-AD47-291A8A4E2847}"/>
              </a:ext>
            </a:extLst>
          </p:cNvPr>
          <p:cNvSpPr>
            <a:spLocks noGrp="1"/>
          </p:cNvSpPr>
          <p:nvPr>
            <p:ph type="title" orient="vert"/>
          </p:nvPr>
        </p:nvSpPr>
        <p:spPr>
          <a:xfrm>
            <a:off x="8724900" y="365125"/>
            <a:ext cx="2628900" cy="5811838"/>
          </a:xfrm>
        </p:spPr>
        <p:txBody>
          <a:bodyPr vert="eaVert"/>
          <a:lstStyle/>
          <a:p>
            <a:r>
              <a:rPr kumimoji="1" lang="en-US" altLang="zh-CN"/>
              <a:t>Click to edit Master title style</a:t>
            </a:r>
            <a:endParaRPr kumimoji="1" lang="en-CN"/>
          </a:p>
        </p:txBody>
      </p:sp>
      <p:sp>
        <p:nvSpPr>
          <p:cNvPr id="3" name="Vertical Text Placeholder 2">
            <a:extLst>
              <a:ext uri="{FF2B5EF4-FFF2-40B4-BE49-F238E27FC236}">
                <a16:creationId xmlns:a16="http://schemas.microsoft.com/office/drawing/2014/main" id="{1EAC9550-0DA8-2B4D-961F-F3940A849CF2}"/>
              </a:ext>
            </a:extLst>
          </p:cNvPr>
          <p:cNvSpPr>
            <a:spLocks noGrp="1"/>
          </p:cNvSpPr>
          <p:nvPr>
            <p:ph type="body" orient="vert" idx="1"/>
          </p:nvPr>
        </p:nvSpPr>
        <p:spPr>
          <a:xfrm>
            <a:off x="838200" y="365125"/>
            <a:ext cx="7734300" cy="5811838"/>
          </a:xfrm>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4" name="Date Placeholder 3">
            <a:extLst>
              <a:ext uri="{FF2B5EF4-FFF2-40B4-BE49-F238E27FC236}">
                <a16:creationId xmlns:a16="http://schemas.microsoft.com/office/drawing/2014/main" id="{B5CD48AA-B64D-DA41-A521-3D5FE77D2FC9}"/>
              </a:ext>
            </a:extLst>
          </p:cNvPr>
          <p:cNvSpPr>
            <a:spLocks noGrp="1"/>
          </p:cNvSpPr>
          <p:nvPr>
            <p:ph type="dt" sz="half" idx="10"/>
          </p:nvPr>
        </p:nvSpPr>
        <p:spPr/>
        <p:txBody>
          <a:bodyPr/>
          <a:lstStyle/>
          <a:p>
            <a:fld id="{5BB6A052-E1E0-E849-A2E8-04124379C134}" type="datetimeFigureOut">
              <a:rPr kumimoji="1" lang="zh-CN" altLang="en-US" smtClean="0"/>
              <a:t>2022/5/9</a:t>
            </a:fld>
            <a:endParaRPr kumimoji="1" lang="en-CN"/>
          </a:p>
        </p:txBody>
      </p:sp>
      <p:sp>
        <p:nvSpPr>
          <p:cNvPr id="5" name="Footer Placeholder 4">
            <a:extLst>
              <a:ext uri="{FF2B5EF4-FFF2-40B4-BE49-F238E27FC236}">
                <a16:creationId xmlns:a16="http://schemas.microsoft.com/office/drawing/2014/main" id="{A2B312C5-47B0-6541-BA83-9781E21CEE5B}"/>
              </a:ext>
            </a:extLst>
          </p:cNvPr>
          <p:cNvSpPr>
            <a:spLocks noGrp="1"/>
          </p:cNvSpPr>
          <p:nvPr>
            <p:ph type="ftr" sz="quarter" idx="11"/>
          </p:nvPr>
        </p:nvSpPr>
        <p:spPr/>
        <p:txBody>
          <a:bodyPr/>
          <a:lstStyle/>
          <a:p>
            <a:endParaRPr kumimoji="1" lang="en-CN"/>
          </a:p>
        </p:txBody>
      </p:sp>
      <p:sp>
        <p:nvSpPr>
          <p:cNvPr id="6" name="Slide Number Placeholder 5">
            <a:extLst>
              <a:ext uri="{FF2B5EF4-FFF2-40B4-BE49-F238E27FC236}">
                <a16:creationId xmlns:a16="http://schemas.microsoft.com/office/drawing/2014/main" id="{D5523EEC-1E9D-2044-A3A6-CD6245769AD3}"/>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2942235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2A8D0-046D-E941-A271-9A84090AE545}"/>
              </a:ext>
            </a:extLst>
          </p:cNvPr>
          <p:cNvSpPr>
            <a:spLocks noGrp="1"/>
          </p:cNvSpPr>
          <p:nvPr>
            <p:ph type="title"/>
          </p:nvPr>
        </p:nvSpPr>
        <p:spPr/>
        <p:txBody>
          <a:bodyPr/>
          <a:lstStyle/>
          <a:p>
            <a:r>
              <a:rPr kumimoji="1" lang="en-US" altLang="zh-CN"/>
              <a:t>Click to edit Master title style</a:t>
            </a:r>
            <a:endParaRPr kumimoji="1" lang="en-CN"/>
          </a:p>
        </p:txBody>
      </p:sp>
      <p:sp>
        <p:nvSpPr>
          <p:cNvPr id="3" name="Content Placeholder 2">
            <a:extLst>
              <a:ext uri="{FF2B5EF4-FFF2-40B4-BE49-F238E27FC236}">
                <a16:creationId xmlns:a16="http://schemas.microsoft.com/office/drawing/2014/main" id="{BD511F41-C825-5D49-BEAC-82957F3431CE}"/>
              </a:ext>
            </a:extLst>
          </p:cNvPr>
          <p:cNvSpPr>
            <a:spLocks noGrp="1"/>
          </p:cNvSpPr>
          <p:nvPr>
            <p:ph idx="1"/>
          </p:nvPr>
        </p:nvSpPr>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4" name="Date Placeholder 3">
            <a:extLst>
              <a:ext uri="{FF2B5EF4-FFF2-40B4-BE49-F238E27FC236}">
                <a16:creationId xmlns:a16="http://schemas.microsoft.com/office/drawing/2014/main" id="{55D1869E-E0AC-FD45-AD2D-DDBEBF73C3C3}"/>
              </a:ext>
            </a:extLst>
          </p:cNvPr>
          <p:cNvSpPr>
            <a:spLocks noGrp="1"/>
          </p:cNvSpPr>
          <p:nvPr>
            <p:ph type="dt" sz="half" idx="10"/>
          </p:nvPr>
        </p:nvSpPr>
        <p:spPr/>
        <p:txBody>
          <a:bodyPr/>
          <a:lstStyle/>
          <a:p>
            <a:fld id="{5BB6A052-E1E0-E849-A2E8-04124379C134}" type="datetimeFigureOut">
              <a:rPr kumimoji="1" lang="zh-CN" altLang="en-US" smtClean="0"/>
              <a:t>2022/5/9</a:t>
            </a:fld>
            <a:endParaRPr kumimoji="1" lang="en-CN"/>
          </a:p>
        </p:txBody>
      </p:sp>
      <p:sp>
        <p:nvSpPr>
          <p:cNvPr id="5" name="Footer Placeholder 4">
            <a:extLst>
              <a:ext uri="{FF2B5EF4-FFF2-40B4-BE49-F238E27FC236}">
                <a16:creationId xmlns:a16="http://schemas.microsoft.com/office/drawing/2014/main" id="{E7D36444-7518-D341-BD27-B1726A32E018}"/>
              </a:ext>
            </a:extLst>
          </p:cNvPr>
          <p:cNvSpPr>
            <a:spLocks noGrp="1"/>
          </p:cNvSpPr>
          <p:nvPr>
            <p:ph type="ftr" sz="quarter" idx="11"/>
          </p:nvPr>
        </p:nvSpPr>
        <p:spPr/>
        <p:txBody>
          <a:bodyPr/>
          <a:lstStyle/>
          <a:p>
            <a:endParaRPr kumimoji="1" lang="en-CN"/>
          </a:p>
        </p:txBody>
      </p:sp>
      <p:sp>
        <p:nvSpPr>
          <p:cNvPr id="6" name="Slide Number Placeholder 5">
            <a:extLst>
              <a:ext uri="{FF2B5EF4-FFF2-40B4-BE49-F238E27FC236}">
                <a16:creationId xmlns:a16="http://schemas.microsoft.com/office/drawing/2014/main" id="{DC60D21B-C1FB-E648-8BC5-7AAAA5A4FA96}"/>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3941476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5AEA8-A05F-224E-837C-077B0B441903}"/>
              </a:ext>
            </a:extLst>
          </p:cNvPr>
          <p:cNvSpPr>
            <a:spLocks noGrp="1"/>
          </p:cNvSpPr>
          <p:nvPr>
            <p:ph type="title"/>
          </p:nvPr>
        </p:nvSpPr>
        <p:spPr>
          <a:xfrm>
            <a:off x="831850" y="1709738"/>
            <a:ext cx="10515600" cy="2852737"/>
          </a:xfrm>
        </p:spPr>
        <p:txBody>
          <a:bodyPr anchor="b"/>
          <a:lstStyle>
            <a:lvl1pPr>
              <a:defRPr sz="6000"/>
            </a:lvl1pPr>
          </a:lstStyle>
          <a:p>
            <a:r>
              <a:rPr kumimoji="1" lang="en-US" altLang="zh-CN"/>
              <a:t>Click to edit Master title style</a:t>
            </a:r>
            <a:endParaRPr kumimoji="1" lang="en-CN"/>
          </a:p>
        </p:txBody>
      </p:sp>
      <p:sp>
        <p:nvSpPr>
          <p:cNvPr id="3" name="Text Placeholder 2">
            <a:extLst>
              <a:ext uri="{FF2B5EF4-FFF2-40B4-BE49-F238E27FC236}">
                <a16:creationId xmlns:a16="http://schemas.microsoft.com/office/drawing/2014/main" id="{36D6B4D6-A4ED-654D-9568-72144FB487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zh-CN"/>
              <a:t>Click to edit Master text styles</a:t>
            </a:r>
          </a:p>
        </p:txBody>
      </p:sp>
      <p:sp>
        <p:nvSpPr>
          <p:cNvPr id="4" name="Date Placeholder 3">
            <a:extLst>
              <a:ext uri="{FF2B5EF4-FFF2-40B4-BE49-F238E27FC236}">
                <a16:creationId xmlns:a16="http://schemas.microsoft.com/office/drawing/2014/main" id="{1C0DFC5D-BF50-D149-A98B-549FF8A38987}"/>
              </a:ext>
            </a:extLst>
          </p:cNvPr>
          <p:cNvSpPr>
            <a:spLocks noGrp="1"/>
          </p:cNvSpPr>
          <p:nvPr>
            <p:ph type="dt" sz="half" idx="10"/>
          </p:nvPr>
        </p:nvSpPr>
        <p:spPr/>
        <p:txBody>
          <a:bodyPr/>
          <a:lstStyle/>
          <a:p>
            <a:fld id="{5BB6A052-E1E0-E849-A2E8-04124379C134}" type="datetimeFigureOut">
              <a:rPr kumimoji="1" lang="zh-CN" altLang="en-US" smtClean="0"/>
              <a:t>2022/5/9</a:t>
            </a:fld>
            <a:endParaRPr kumimoji="1" lang="en-CN"/>
          </a:p>
        </p:txBody>
      </p:sp>
      <p:sp>
        <p:nvSpPr>
          <p:cNvPr id="5" name="Footer Placeholder 4">
            <a:extLst>
              <a:ext uri="{FF2B5EF4-FFF2-40B4-BE49-F238E27FC236}">
                <a16:creationId xmlns:a16="http://schemas.microsoft.com/office/drawing/2014/main" id="{C383F92F-BDE1-A045-8B97-1E4F4B460F1F}"/>
              </a:ext>
            </a:extLst>
          </p:cNvPr>
          <p:cNvSpPr>
            <a:spLocks noGrp="1"/>
          </p:cNvSpPr>
          <p:nvPr>
            <p:ph type="ftr" sz="quarter" idx="11"/>
          </p:nvPr>
        </p:nvSpPr>
        <p:spPr/>
        <p:txBody>
          <a:bodyPr/>
          <a:lstStyle/>
          <a:p>
            <a:endParaRPr kumimoji="1" lang="en-CN"/>
          </a:p>
        </p:txBody>
      </p:sp>
      <p:sp>
        <p:nvSpPr>
          <p:cNvPr id="6" name="Slide Number Placeholder 5">
            <a:extLst>
              <a:ext uri="{FF2B5EF4-FFF2-40B4-BE49-F238E27FC236}">
                <a16:creationId xmlns:a16="http://schemas.microsoft.com/office/drawing/2014/main" id="{B9FD0541-0D17-9E44-8A6E-1A48DE9D9BF4}"/>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1245340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A02A-A462-3742-A6A2-E7879BF9C4E8}"/>
              </a:ext>
            </a:extLst>
          </p:cNvPr>
          <p:cNvSpPr>
            <a:spLocks noGrp="1"/>
          </p:cNvSpPr>
          <p:nvPr>
            <p:ph type="title"/>
          </p:nvPr>
        </p:nvSpPr>
        <p:spPr/>
        <p:txBody>
          <a:bodyPr/>
          <a:lstStyle/>
          <a:p>
            <a:r>
              <a:rPr kumimoji="1" lang="en-US" altLang="zh-CN"/>
              <a:t>Click to edit Master title style</a:t>
            </a:r>
            <a:endParaRPr kumimoji="1" lang="en-CN"/>
          </a:p>
        </p:txBody>
      </p:sp>
      <p:sp>
        <p:nvSpPr>
          <p:cNvPr id="3" name="Content Placeholder 2">
            <a:extLst>
              <a:ext uri="{FF2B5EF4-FFF2-40B4-BE49-F238E27FC236}">
                <a16:creationId xmlns:a16="http://schemas.microsoft.com/office/drawing/2014/main" id="{891031E7-7C69-BD4A-B303-C1CF6C276B3A}"/>
              </a:ext>
            </a:extLst>
          </p:cNvPr>
          <p:cNvSpPr>
            <a:spLocks noGrp="1"/>
          </p:cNvSpPr>
          <p:nvPr>
            <p:ph sz="half" idx="1"/>
          </p:nvPr>
        </p:nvSpPr>
        <p:spPr>
          <a:xfrm>
            <a:off x="838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4" name="Content Placeholder 3">
            <a:extLst>
              <a:ext uri="{FF2B5EF4-FFF2-40B4-BE49-F238E27FC236}">
                <a16:creationId xmlns:a16="http://schemas.microsoft.com/office/drawing/2014/main" id="{CAF05EA0-3B88-1E4E-846B-17844F3D13CE}"/>
              </a:ext>
            </a:extLst>
          </p:cNvPr>
          <p:cNvSpPr>
            <a:spLocks noGrp="1"/>
          </p:cNvSpPr>
          <p:nvPr>
            <p:ph sz="half" idx="2"/>
          </p:nvPr>
        </p:nvSpPr>
        <p:spPr>
          <a:xfrm>
            <a:off x="6172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5" name="Date Placeholder 4">
            <a:extLst>
              <a:ext uri="{FF2B5EF4-FFF2-40B4-BE49-F238E27FC236}">
                <a16:creationId xmlns:a16="http://schemas.microsoft.com/office/drawing/2014/main" id="{7544B4F5-5E55-9B4B-AE32-922BA62BA1F0}"/>
              </a:ext>
            </a:extLst>
          </p:cNvPr>
          <p:cNvSpPr>
            <a:spLocks noGrp="1"/>
          </p:cNvSpPr>
          <p:nvPr>
            <p:ph type="dt" sz="half" idx="10"/>
          </p:nvPr>
        </p:nvSpPr>
        <p:spPr/>
        <p:txBody>
          <a:bodyPr/>
          <a:lstStyle/>
          <a:p>
            <a:fld id="{5BB6A052-E1E0-E849-A2E8-04124379C134}" type="datetimeFigureOut">
              <a:rPr kumimoji="1" lang="zh-CN" altLang="en-US" smtClean="0"/>
              <a:t>2022/5/9</a:t>
            </a:fld>
            <a:endParaRPr kumimoji="1" lang="en-CN"/>
          </a:p>
        </p:txBody>
      </p:sp>
      <p:sp>
        <p:nvSpPr>
          <p:cNvPr id="6" name="Footer Placeholder 5">
            <a:extLst>
              <a:ext uri="{FF2B5EF4-FFF2-40B4-BE49-F238E27FC236}">
                <a16:creationId xmlns:a16="http://schemas.microsoft.com/office/drawing/2014/main" id="{9110CAA9-5B6B-E247-9190-D24EE926655F}"/>
              </a:ext>
            </a:extLst>
          </p:cNvPr>
          <p:cNvSpPr>
            <a:spLocks noGrp="1"/>
          </p:cNvSpPr>
          <p:nvPr>
            <p:ph type="ftr" sz="quarter" idx="11"/>
          </p:nvPr>
        </p:nvSpPr>
        <p:spPr/>
        <p:txBody>
          <a:bodyPr/>
          <a:lstStyle/>
          <a:p>
            <a:endParaRPr kumimoji="1" lang="en-CN"/>
          </a:p>
        </p:txBody>
      </p:sp>
      <p:sp>
        <p:nvSpPr>
          <p:cNvPr id="7" name="Slide Number Placeholder 6">
            <a:extLst>
              <a:ext uri="{FF2B5EF4-FFF2-40B4-BE49-F238E27FC236}">
                <a16:creationId xmlns:a16="http://schemas.microsoft.com/office/drawing/2014/main" id="{6D29BD4F-9048-3C41-A993-4435605B6C49}"/>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1254867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9BADE-3FCD-7645-B4A4-72222D14F1C7}"/>
              </a:ext>
            </a:extLst>
          </p:cNvPr>
          <p:cNvSpPr>
            <a:spLocks noGrp="1"/>
          </p:cNvSpPr>
          <p:nvPr>
            <p:ph type="title"/>
          </p:nvPr>
        </p:nvSpPr>
        <p:spPr>
          <a:xfrm>
            <a:off x="839788" y="365125"/>
            <a:ext cx="10515600" cy="1325563"/>
          </a:xfrm>
        </p:spPr>
        <p:txBody>
          <a:bodyPr/>
          <a:lstStyle/>
          <a:p>
            <a:r>
              <a:rPr kumimoji="1" lang="en-US" altLang="zh-CN"/>
              <a:t>Click to edit Master title style</a:t>
            </a:r>
            <a:endParaRPr kumimoji="1" lang="en-CN"/>
          </a:p>
        </p:txBody>
      </p:sp>
      <p:sp>
        <p:nvSpPr>
          <p:cNvPr id="3" name="Text Placeholder 2">
            <a:extLst>
              <a:ext uri="{FF2B5EF4-FFF2-40B4-BE49-F238E27FC236}">
                <a16:creationId xmlns:a16="http://schemas.microsoft.com/office/drawing/2014/main" id="{A2BA57D7-E47D-0242-B5F6-793DD0FE9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4" name="Content Placeholder 3">
            <a:extLst>
              <a:ext uri="{FF2B5EF4-FFF2-40B4-BE49-F238E27FC236}">
                <a16:creationId xmlns:a16="http://schemas.microsoft.com/office/drawing/2014/main" id="{38F8473C-7F51-1941-94EA-A2E5BEFD81C7}"/>
              </a:ext>
            </a:extLst>
          </p:cNvPr>
          <p:cNvSpPr>
            <a:spLocks noGrp="1"/>
          </p:cNvSpPr>
          <p:nvPr>
            <p:ph sz="half" idx="2"/>
          </p:nvPr>
        </p:nvSpPr>
        <p:spPr>
          <a:xfrm>
            <a:off x="839788" y="2505075"/>
            <a:ext cx="5157787"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5" name="Text Placeholder 4">
            <a:extLst>
              <a:ext uri="{FF2B5EF4-FFF2-40B4-BE49-F238E27FC236}">
                <a16:creationId xmlns:a16="http://schemas.microsoft.com/office/drawing/2014/main" id="{35D45699-2821-D648-B365-2F7DCF1EF6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6" name="Content Placeholder 5">
            <a:extLst>
              <a:ext uri="{FF2B5EF4-FFF2-40B4-BE49-F238E27FC236}">
                <a16:creationId xmlns:a16="http://schemas.microsoft.com/office/drawing/2014/main" id="{563AFF1A-DFD4-4D4C-BFD1-58DEF0C6EF83}"/>
              </a:ext>
            </a:extLst>
          </p:cNvPr>
          <p:cNvSpPr>
            <a:spLocks noGrp="1"/>
          </p:cNvSpPr>
          <p:nvPr>
            <p:ph sz="quarter" idx="4"/>
          </p:nvPr>
        </p:nvSpPr>
        <p:spPr>
          <a:xfrm>
            <a:off x="6172200" y="2505075"/>
            <a:ext cx="5183188"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7" name="Date Placeholder 6">
            <a:extLst>
              <a:ext uri="{FF2B5EF4-FFF2-40B4-BE49-F238E27FC236}">
                <a16:creationId xmlns:a16="http://schemas.microsoft.com/office/drawing/2014/main" id="{CD82B5E2-7353-3945-9DDA-5D1D81F88F6D}"/>
              </a:ext>
            </a:extLst>
          </p:cNvPr>
          <p:cNvSpPr>
            <a:spLocks noGrp="1"/>
          </p:cNvSpPr>
          <p:nvPr>
            <p:ph type="dt" sz="half" idx="10"/>
          </p:nvPr>
        </p:nvSpPr>
        <p:spPr/>
        <p:txBody>
          <a:bodyPr/>
          <a:lstStyle/>
          <a:p>
            <a:fld id="{5BB6A052-E1E0-E849-A2E8-04124379C134}" type="datetimeFigureOut">
              <a:rPr kumimoji="1" lang="zh-CN" altLang="en-US" smtClean="0"/>
              <a:t>2022/5/9</a:t>
            </a:fld>
            <a:endParaRPr kumimoji="1" lang="en-CN"/>
          </a:p>
        </p:txBody>
      </p:sp>
      <p:sp>
        <p:nvSpPr>
          <p:cNvPr id="8" name="Footer Placeholder 7">
            <a:extLst>
              <a:ext uri="{FF2B5EF4-FFF2-40B4-BE49-F238E27FC236}">
                <a16:creationId xmlns:a16="http://schemas.microsoft.com/office/drawing/2014/main" id="{8E9EF9D4-794F-F74F-AC28-CC7F0681F887}"/>
              </a:ext>
            </a:extLst>
          </p:cNvPr>
          <p:cNvSpPr>
            <a:spLocks noGrp="1"/>
          </p:cNvSpPr>
          <p:nvPr>
            <p:ph type="ftr" sz="quarter" idx="11"/>
          </p:nvPr>
        </p:nvSpPr>
        <p:spPr/>
        <p:txBody>
          <a:bodyPr/>
          <a:lstStyle/>
          <a:p>
            <a:endParaRPr kumimoji="1" lang="en-CN"/>
          </a:p>
        </p:txBody>
      </p:sp>
      <p:sp>
        <p:nvSpPr>
          <p:cNvPr id="9" name="Slide Number Placeholder 8">
            <a:extLst>
              <a:ext uri="{FF2B5EF4-FFF2-40B4-BE49-F238E27FC236}">
                <a16:creationId xmlns:a16="http://schemas.microsoft.com/office/drawing/2014/main" id="{1950802C-CA01-DC49-B2DD-7DE0B39688B5}"/>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3059801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BAAA6-3D46-514A-BD10-D56935007C57}"/>
              </a:ext>
            </a:extLst>
          </p:cNvPr>
          <p:cNvSpPr>
            <a:spLocks noGrp="1"/>
          </p:cNvSpPr>
          <p:nvPr>
            <p:ph type="title"/>
          </p:nvPr>
        </p:nvSpPr>
        <p:spPr/>
        <p:txBody>
          <a:bodyPr/>
          <a:lstStyle/>
          <a:p>
            <a:r>
              <a:rPr kumimoji="1" lang="en-US" altLang="zh-CN"/>
              <a:t>Click to edit Master title style</a:t>
            </a:r>
            <a:endParaRPr kumimoji="1" lang="en-CN"/>
          </a:p>
        </p:txBody>
      </p:sp>
      <p:sp>
        <p:nvSpPr>
          <p:cNvPr id="3" name="Date Placeholder 2">
            <a:extLst>
              <a:ext uri="{FF2B5EF4-FFF2-40B4-BE49-F238E27FC236}">
                <a16:creationId xmlns:a16="http://schemas.microsoft.com/office/drawing/2014/main" id="{18F83441-2DBC-7E40-BF3C-C495BE2B9DCB}"/>
              </a:ext>
            </a:extLst>
          </p:cNvPr>
          <p:cNvSpPr>
            <a:spLocks noGrp="1"/>
          </p:cNvSpPr>
          <p:nvPr>
            <p:ph type="dt" sz="half" idx="10"/>
          </p:nvPr>
        </p:nvSpPr>
        <p:spPr/>
        <p:txBody>
          <a:bodyPr/>
          <a:lstStyle/>
          <a:p>
            <a:fld id="{5BB6A052-E1E0-E849-A2E8-04124379C134}" type="datetimeFigureOut">
              <a:rPr kumimoji="1" lang="zh-CN" altLang="en-US" smtClean="0"/>
              <a:t>2022/5/9</a:t>
            </a:fld>
            <a:endParaRPr kumimoji="1" lang="en-CN"/>
          </a:p>
        </p:txBody>
      </p:sp>
      <p:sp>
        <p:nvSpPr>
          <p:cNvPr id="4" name="Footer Placeholder 3">
            <a:extLst>
              <a:ext uri="{FF2B5EF4-FFF2-40B4-BE49-F238E27FC236}">
                <a16:creationId xmlns:a16="http://schemas.microsoft.com/office/drawing/2014/main" id="{E4CB944C-A93C-B24B-A973-EB332A2D81CA}"/>
              </a:ext>
            </a:extLst>
          </p:cNvPr>
          <p:cNvSpPr>
            <a:spLocks noGrp="1"/>
          </p:cNvSpPr>
          <p:nvPr>
            <p:ph type="ftr" sz="quarter" idx="11"/>
          </p:nvPr>
        </p:nvSpPr>
        <p:spPr/>
        <p:txBody>
          <a:bodyPr/>
          <a:lstStyle/>
          <a:p>
            <a:endParaRPr kumimoji="1" lang="en-CN"/>
          </a:p>
        </p:txBody>
      </p:sp>
      <p:sp>
        <p:nvSpPr>
          <p:cNvPr id="5" name="Slide Number Placeholder 4">
            <a:extLst>
              <a:ext uri="{FF2B5EF4-FFF2-40B4-BE49-F238E27FC236}">
                <a16:creationId xmlns:a16="http://schemas.microsoft.com/office/drawing/2014/main" id="{8D2FE4B7-DEDD-1C4C-B03A-134593603ECE}"/>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848541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66F8D2-4544-9A4C-BD23-02CE5AF441B5}"/>
              </a:ext>
            </a:extLst>
          </p:cNvPr>
          <p:cNvSpPr>
            <a:spLocks noGrp="1"/>
          </p:cNvSpPr>
          <p:nvPr>
            <p:ph type="dt" sz="half" idx="10"/>
          </p:nvPr>
        </p:nvSpPr>
        <p:spPr/>
        <p:txBody>
          <a:bodyPr/>
          <a:lstStyle/>
          <a:p>
            <a:fld id="{5BB6A052-E1E0-E849-A2E8-04124379C134}" type="datetimeFigureOut">
              <a:rPr kumimoji="1" lang="zh-CN" altLang="en-US" smtClean="0"/>
              <a:t>2022/5/9</a:t>
            </a:fld>
            <a:endParaRPr kumimoji="1" lang="en-CN"/>
          </a:p>
        </p:txBody>
      </p:sp>
      <p:sp>
        <p:nvSpPr>
          <p:cNvPr id="3" name="Footer Placeholder 2">
            <a:extLst>
              <a:ext uri="{FF2B5EF4-FFF2-40B4-BE49-F238E27FC236}">
                <a16:creationId xmlns:a16="http://schemas.microsoft.com/office/drawing/2014/main" id="{E1F2C875-79DA-1444-B968-0EAADA47253F}"/>
              </a:ext>
            </a:extLst>
          </p:cNvPr>
          <p:cNvSpPr>
            <a:spLocks noGrp="1"/>
          </p:cNvSpPr>
          <p:nvPr>
            <p:ph type="ftr" sz="quarter" idx="11"/>
          </p:nvPr>
        </p:nvSpPr>
        <p:spPr/>
        <p:txBody>
          <a:bodyPr/>
          <a:lstStyle/>
          <a:p>
            <a:endParaRPr kumimoji="1" lang="en-CN"/>
          </a:p>
        </p:txBody>
      </p:sp>
      <p:sp>
        <p:nvSpPr>
          <p:cNvPr id="4" name="Slide Number Placeholder 3">
            <a:extLst>
              <a:ext uri="{FF2B5EF4-FFF2-40B4-BE49-F238E27FC236}">
                <a16:creationId xmlns:a16="http://schemas.microsoft.com/office/drawing/2014/main" id="{E629D0BE-853D-A240-B957-6CD6C32E8FD5}"/>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1201644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273C3-B164-3047-B89D-9A7B11ADC36A}"/>
              </a:ext>
            </a:extLst>
          </p:cNvPr>
          <p:cNvSpPr>
            <a:spLocks noGrp="1"/>
          </p:cNvSpPr>
          <p:nvPr>
            <p:ph type="title"/>
          </p:nvPr>
        </p:nvSpPr>
        <p:spPr>
          <a:xfrm>
            <a:off x="839788" y="457200"/>
            <a:ext cx="3932237" cy="1600200"/>
          </a:xfrm>
        </p:spPr>
        <p:txBody>
          <a:bodyPr anchor="b"/>
          <a:lstStyle>
            <a:lvl1pPr>
              <a:defRPr sz="3200"/>
            </a:lvl1pPr>
          </a:lstStyle>
          <a:p>
            <a:r>
              <a:rPr kumimoji="1" lang="en-US" altLang="zh-CN"/>
              <a:t>Click to edit Master title style</a:t>
            </a:r>
            <a:endParaRPr kumimoji="1" lang="en-CN"/>
          </a:p>
        </p:txBody>
      </p:sp>
      <p:sp>
        <p:nvSpPr>
          <p:cNvPr id="3" name="Content Placeholder 2">
            <a:extLst>
              <a:ext uri="{FF2B5EF4-FFF2-40B4-BE49-F238E27FC236}">
                <a16:creationId xmlns:a16="http://schemas.microsoft.com/office/drawing/2014/main" id="{8BE70ABD-2458-4B44-8A22-3EA834B2AA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4" name="Text Placeholder 3">
            <a:extLst>
              <a:ext uri="{FF2B5EF4-FFF2-40B4-BE49-F238E27FC236}">
                <a16:creationId xmlns:a16="http://schemas.microsoft.com/office/drawing/2014/main" id="{C308679D-F2F8-8048-A283-66007CDED2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a:t>Click to edit Master text styles</a:t>
            </a:r>
          </a:p>
        </p:txBody>
      </p:sp>
      <p:sp>
        <p:nvSpPr>
          <p:cNvPr id="5" name="Date Placeholder 4">
            <a:extLst>
              <a:ext uri="{FF2B5EF4-FFF2-40B4-BE49-F238E27FC236}">
                <a16:creationId xmlns:a16="http://schemas.microsoft.com/office/drawing/2014/main" id="{2F8730B8-4D79-C649-A0A8-32B9D89B27D9}"/>
              </a:ext>
            </a:extLst>
          </p:cNvPr>
          <p:cNvSpPr>
            <a:spLocks noGrp="1"/>
          </p:cNvSpPr>
          <p:nvPr>
            <p:ph type="dt" sz="half" idx="10"/>
          </p:nvPr>
        </p:nvSpPr>
        <p:spPr/>
        <p:txBody>
          <a:bodyPr/>
          <a:lstStyle/>
          <a:p>
            <a:fld id="{5BB6A052-E1E0-E849-A2E8-04124379C134}" type="datetimeFigureOut">
              <a:rPr kumimoji="1" lang="zh-CN" altLang="en-US" smtClean="0"/>
              <a:t>2022/5/9</a:t>
            </a:fld>
            <a:endParaRPr kumimoji="1" lang="en-CN"/>
          </a:p>
        </p:txBody>
      </p:sp>
      <p:sp>
        <p:nvSpPr>
          <p:cNvPr id="6" name="Footer Placeholder 5">
            <a:extLst>
              <a:ext uri="{FF2B5EF4-FFF2-40B4-BE49-F238E27FC236}">
                <a16:creationId xmlns:a16="http://schemas.microsoft.com/office/drawing/2014/main" id="{971710BB-2F0E-E24F-A5DD-4EB3C9D8104B}"/>
              </a:ext>
            </a:extLst>
          </p:cNvPr>
          <p:cNvSpPr>
            <a:spLocks noGrp="1"/>
          </p:cNvSpPr>
          <p:nvPr>
            <p:ph type="ftr" sz="quarter" idx="11"/>
          </p:nvPr>
        </p:nvSpPr>
        <p:spPr/>
        <p:txBody>
          <a:bodyPr/>
          <a:lstStyle/>
          <a:p>
            <a:endParaRPr kumimoji="1" lang="en-CN"/>
          </a:p>
        </p:txBody>
      </p:sp>
      <p:sp>
        <p:nvSpPr>
          <p:cNvPr id="7" name="Slide Number Placeholder 6">
            <a:extLst>
              <a:ext uri="{FF2B5EF4-FFF2-40B4-BE49-F238E27FC236}">
                <a16:creationId xmlns:a16="http://schemas.microsoft.com/office/drawing/2014/main" id="{6883E490-A8CF-9947-A981-79EC009B72F7}"/>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1750684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24F4-1DC3-8E44-81D9-3AC5EFE015CF}"/>
              </a:ext>
            </a:extLst>
          </p:cNvPr>
          <p:cNvSpPr>
            <a:spLocks noGrp="1"/>
          </p:cNvSpPr>
          <p:nvPr>
            <p:ph type="title"/>
          </p:nvPr>
        </p:nvSpPr>
        <p:spPr>
          <a:xfrm>
            <a:off x="839788" y="457200"/>
            <a:ext cx="3932237" cy="1600200"/>
          </a:xfrm>
        </p:spPr>
        <p:txBody>
          <a:bodyPr anchor="b"/>
          <a:lstStyle>
            <a:lvl1pPr>
              <a:defRPr sz="3200"/>
            </a:lvl1pPr>
          </a:lstStyle>
          <a:p>
            <a:r>
              <a:rPr kumimoji="1" lang="en-US" altLang="zh-CN"/>
              <a:t>Click to edit Master title style</a:t>
            </a:r>
            <a:endParaRPr kumimoji="1" lang="en-CN"/>
          </a:p>
        </p:txBody>
      </p:sp>
      <p:sp>
        <p:nvSpPr>
          <p:cNvPr id="3" name="Picture Placeholder 2">
            <a:extLst>
              <a:ext uri="{FF2B5EF4-FFF2-40B4-BE49-F238E27FC236}">
                <a16:creationId xmlns:a16="http://schemas.microsoft.com/office/drawing/2014/main" id="{293029E2-70A7-3044-8DEF-95213421BA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en-CN"/>
          </a:p>
        </p:txBody>
      </p:sp>
      <p:sp>
        <p:nvSpPr>
          <p:cNvPr id="4" name="Text Placeholder 3">
            <a:extLst>
              <a:ext uri="{FF2B5EF4-FFF2-40B4-BE49-F238E27FC236}">
                <a16:creationId xmlns:a16="http://schemas.microsoft.com/office/drawing/2014/main" id="{CED1499C-19FD-ED49-A7CA-29D55813F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a:t>Click to edit Master text styles</a:t>
            </a:r>
          </a:p>
        </p:txBody>
      </p:sp>
      <p:sp>
        <p:nvSpPr>
          <p:cNvPr id="5" name="Date Placeholder 4">
            <a:extLst>
              <a:ext uri="{FF2B5EF4-FFF2-40B4-BE49-F238E27FC236}">
                <a16:creationId xmlns:a16="http://schemas.microsoft.com/office/drawing/2014/main" id="{2A5E6FF3-82D5-C940-A090-DED2C1133712}"/>
              </a:ext>
            </a:extLst>
          </p:cNvPr>
          <p:cNvSpPr>
            <a:spLocks noGrp="1"/>
          </p:cNvSpPr>
          <p:nvPr>
            <p:ph type="dt" sz="half" idx="10"/>
          </p:nvPr>
        </p:nvSpPr>
        <p:spPr/>
        <p:txBody>
          <a:bodyPr/>
          <a:lstStyle/>
          <a:p>
            <a:fld id="{5BB6A052-E1E0-E849-A2E8-04124379C134}" type="datetimeFigureOut">
              <a:rPr kumimoji="1" lang="zh-CN" altLang="en-US" smtClean="0"/>
              <a:t>2022/5/9</a:t>
            </a:fld>
            <a:endParaRPr kumimoji="1" lang="en-CN"/>
          </a:p>
        </p:txBody>
      </p:sp>
      <p:sp>
        <p:nvSpPr>
          <p:cNvPr id="6" name="Footer Placeholder 5">
            <a:extLst>
              <a:ext uri="{FF2B5EF4-FFF2-40B4-BE49-F238E27FC236}">
                <a16:creationId xmlns:a16="http://schemas.microsoft.com/office/drawing/2014/main" id="{3F37A4F0-F2AF-1B40-8DB0-BF4BA19A2C08}"/>
              </a:ext>
            </a:extLst>
          </p:cNvPr>
          <p:cNvSpPr>
            <a:spLocks noGrp="1"/>
          </p:cNvSpPr>
          <p:nvPr>
            <p:ph type="ftr" sz="quarter" idx="11"/>
          </p:nvPr>
        </p:nvSpPr>
        <p:spPr/>
        <p:txBody>
          <a:bodyPr/>
          <a:lstStyle/>
          <a:p>
            <a:endParaRPr kumimoji="1" lang="en-CN"/>
          </a:p>
        </p:txBody>
      </p:sp>
      <p:sp>
        <p:nvSpPr>
          <p:cNvPr id="7" name="Slide Number Placeholder 6">
            <a:extLst>
              <a:ext uri="{FF2B5EF4-FFF2-40B4-BE49-F238E27FC236}">
                <a16:creationId xmlns:a16="http://schemas.microsoft.com/office/drawing/2014/main" id="{598A29E6-9321-4944-B909-C94CE6121989}"/>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1026560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B0E0BF-3DB2-B64C-83D9-AD18155D90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en-US" altLang="zh-CN"/>
              <a:t>Click to edit Master title style</a:t>
            </a:r>
            <a:endParaRPr kumimoji="1" lang="en-CN"/>
          </a:p>
        </p:txBody>
      </p:sp>
      <p:sp>
        <p:nvSpPr>
          <p:cNvPr id="3" name="Text Placeholder 2">
            <a:extLst>
              <a:ext uri="{FF2B5EF4-FFF2-40B4-BE49-F238E27FC236}">
                <a16:creationId xmlns:a16="http://schemas.microsoft.com/office/drawing/2014/main" id="{E3FB7D0D-9858-FC41-813F-4390966E49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4" name="Date Placeholder 3">
            <a:extLst>
              <a:ext uri="{FF2B5EF4-FFF2-40B4-BE49-F238E27FC236}">
                <a16:creationId xmlns:a16="http://schemas.microsoft.com/office/drawing/2014/main" id="{8B83D8A8-B022-5249-BF7A-2F175013F6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6A052-E1E0-E849-A2E8-04124379C134}" type="datetimeFigureOut">
              <a:rPr kumimoji="1" lang="zh-CN" altLang="en-US" smtClean="0"/>
              <a:t>2022/5/9</a:t>
            </a:fld>
            <a:endParaRPr kumimoji="1" lang="en-CN"/>
          </a:p>
        </p:txBody>
      </p:sp>
      <p:sp>
        <p:nvSpPr>
          <p:cNvPr id="5" name="Footer Placeholder 4">
            <a:extLst>
              <a:ext uri="{FF2B5EF4-FFF2-40B4-BE49-F238E27FC236}">
                <a16:creationId xmlns:a16="http://schemas.microsoft.com/office/drawing/2014/main" id="{D8136D2E-E9D4-8940-A261-6EE9E1CB7B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en-CN"/>
          </a:p>
        </p:txBody>
      </p:sp>
      <p:sp>
        <p:nvSpPr>
          <p:cNvPr id="6" name="Slide Number Placeholder 5">
            <a:extLst>
              <a:ext uri="{FF2B5EF4-FFF2-40B4-BE49-F238E27FC236}">
                <a16:creationId xmlns:a16="http://schemas.microsoft.com/office/drawing/2014/main" id="{C7609EF7-8A3A-6644-B5A7-B32307484B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1245950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fontScale="90000"/>
          </a:bodyPr>
          <a:lstStyle/>
          <a:p>
            <a:r>
              <a:rPr kumimoji="1" lang="en-US" b="1" dirty="0" err="1">
                <a:solidFill>
                  <a:srgbClr val="003B7E"/>
                </a:solidFill>
                <a:latin typeface="Avenir Book" panose="02000503020000020003" pitchFamily="2" charset="0"/>
              </a:rPr>
              <a:t>Radiogenomic</a:t>
            </a:r>
            <a:r>
              <a:rPr kumimoji="1" lang="en-US" b="1" dirty="0">
                <a:solidFill>
                  <a:srgbClr val="003B7E"/>
                </a:solidFill>
                <a:latin typeface="Avenir Book" panose="02000503020000020003" pitchFamily="2" charset="0"/>
              </a:rPr>
              <a:t> Analysis of Glioblastoma with Deep Learning Techniques</a:t>
            </a:r>
            <a:endParaRPr kumimoji="1" lang="en-CN" b="1" dirty="0">
              <a:solidFill>
                <a:srgbClr val="003B7E"/>
              </a:solidFill>
              <a:latin typeface="Avenir Book" panose="02000503020000020003" pitchFamily="2" charset="0"/>
            </a:endParaRPr>
          </a:p>
        </p:txBody>
      </p:sp>
      <p:sp>
        <p:nvSpPr>
          <p:cNvPr id="3" name="Subtitle 2">
            <a:extLst>
              <a:ext uri="{FF2B5EF4-FFF2-40B4-BE49-F238E27FC236}">
                <a16:creationId xmlns:a16="http://schemas.microsoft.com/office/drawing/2014/main" id="{228A3DE7-806F-7B40-AA46-01EA58F5AD3A}"/>
              </a:ext>
            </a:extLst>
          </p:cNvPr>
          <p:cNvSpPr>
            <a:spLocks noGrp="1"/>
          </p:cNvSpPr>
          <p:nvPr>
            <p:ph type="subTitle" idx="1"/>
          </p:nvPr>
        </p:nvSpPr>
        <p:spPr>
          <a:xfrm>
            <a:off x="1541318" y="3966161"/>
            <a:ext cx="8846126" cy="1991294"/>
          </a:xfrm>
        </p:spPr>
        <p:txBody>
          <a:bodyPr>
            <a:normAutofit/>
          </a:bodyPr>
          <a:lstStyle/>
          <a:p>
            <a:r>
              <a:rPr kumimoji="1" lang="en-US" dirty="0">
                <a:latin typeface="Avenir Book" panose="02000503020000020003" pitchFamily="2" charset="0"/>
              </a:rPr>
              <a:t>06/05/2022</a:t>
            </a:r>
          </a:p>
          <a:p>
            <a:r>
              <a:rPr kumimoji="1" lang="en-US" altLang="zh-CN" dirty="0">
                <a:latin typeface="Avenir Book" panose="02000503020000020003" pitchFamily="2" charset="0"/>
              </a:rPr>
              <a:t>Final Representation</a:t>
            </a:r>
            <a:endParaRPr kumimoji="1" lang="en-US" dirty="0">
              <a:latin typeface="Avenir Book" panose="02000503020000020003" pitchFamily="2" charset="0"/>
            </a:endParaRPr>
          </a:p>
          <a:p>
            <a:r>
              <a:rPr kumimoji="1" lang="en-US" dirty="0">
                <a:latin typeface="Avenir Book" panose="02000503020000020003" pitchFamily="2" charset="0"/>
              </a:rPr>
              <a:t>Yichong Wang</a:t>
            </a:r>
            <a:endParaRPr kumimoji="1" lang="en-CN" dirty="0">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73384"/>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TextBox 3">
            <a:extLst>
              <a:ext uri="{FF2B5EF4-FFF2-40B4-BE49-F238E27FC236}">
                <a16:creationId xmlns:a16="http://schemas.microsoft.com/office/drawing/2014/main" id="{37CF5CCC-D082-4784-AF7C-AA273D20437C}"/>
              </a:ext>
            </a:extLst>
          </p:cNvPr>
          <p:cNvSpPr txBox="1"/>
          <p:nvPr/>
        </p:nvSpPr>
        <p:spPr>
          <a:xfrm>
            <a:off x="4818726" y="6482780"/>
            <a:ext cx="2554545" cy="369332"/>
          </a:xfrm>
          <a:prstGeom prst="rect">
            <a:avLst/>
          </a:prstGeom>
          <a:noFill/>
        </p:spPr>
        <p:txBody>
          <a:bodyPr wrap="none" rtlCol="0">
            <a:spAutoFit/>
          </a:bodyPr>
          <a:lstStyle/>
          <a:p>
            <a:r>
              <a:rPr lang="en-US" dirty="0">
                <a:solidFill>
                  <a:schemeClr val="bg1"/>
                </a:solidFill>
              </a:rPr>
              <a:t>wangyichong@u.nus.edu</a:t>
            </a:r>
          </a:p>
        </p:txBody>
      </p:sp>
    </p:spTree>
    <p:extLst>
      <p:ext uri="{BB962C8B-B14F-4D97-AF65-F5344CB8AC3E}">
        <p14:creationId xmlns:p14="http://schemas.microsoft.com/office/powerpoint/2010/main" val="67440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sz="3600" b="1" dirty="0">
                <a:solidFill>
                  <a:srgbClr val="003B7E"/>
                </a:solidFill>
                <a:latin typeface="Avenir Book" panose="02000503020000020003" pitchFamily="2" charset="0"/>
              </a:rPr>
              <a:t>Segmentation </a:t>
            </a:r>
            <a:r>
              <a:rPr kumimoji="1" lang="en-US" altLang="zh-CN" sz="3600" b="1" dirty="0">
                <a:solidFill>
                  <a:srgbClr val="003B7E"/>
                </a:solidFill>
                <a:latin typeface="Avenir Book" panose="02000503020000020003" pitchFamily="2" charset="0"/>
              </a:rPr>
              <a:t>Assessment</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Picture 2">
            <a:extLst>
              <a:ext uri="{FF2B5EF4-FFF2-40B4-BE49-F238E27FC236}">
                <a16:creationId xmlns:a16="http://schemas.microsoft.com/office/drawing/2014/main" id="{7BDE9F44-36A7-4410-FE1F-12BE281136D7}"/>
              </a:ext>
            </a:extLst>
          </p:cNvPr>
          <p:cNvPicPr>
            <a:picLocks noChangeAspect="1"/>
          </p:cNvPicPr>
          <p:nvPr/>
        </p:nvPicPr>
        <p:blipFill>
          <a:blip r:embed="rId2"/>
          <a:stretch>
            <a:fillRect/>
          </a:stretch>
        </p:blipFill>
        <p:spPr>
          <a:xfrm>
            <a:off x="233577" y="1457400"/>
            <a:ext cx="5190476" cy="1200000"/>
          </a:xfrm>
          <a:prstGeom prst="rect">
            <a:avLst/>
          </a:prstGeom>
        </p:spPr>
      </p:pic>
      <p:pic>
        <p:nvPicPr>
          <p:cNvPr id="6" name="Picture 5">
            <a:extLst>
              <a:ext uri="{FF2B5EF4-FFF2-40B4-BE49-F238E27FC236}">
                <a16:creationId xmlns:a16="http://schemas.microsoft.com/office/drawing/2014/main" id="{861DF427-5460-4FCD-53EE-47C784196970}"/>
              </a:ext>
            </a:extLst>
          </p:cNvPr>
          <p:cNvPicPr>
            <a:picLocks noChangeAspect="1"/>
          </p:cNvPicPr>
          <p:nvPr/>
        </p:nvPicPr>
        <p:blipFill>
          <a:blip r:embed="rId3"/>
          <a:stretch>
            <a:fillRect/>
          </a:stretch>
        </p:blipFill>
        <p:spPr>
          <a:xfrm>
            <a:off x="309776" y="2835673"/>
            <a:ext cx="6510124" cy="1035179"/>
          </a:xfrm>
          <a:prstGeom prst="rect">
            <a:avLst/>
          </a:prstGeom>
        </p:spPr>
      </p:pic>
      <p:pic>
        <p:nvPicPr>
          <p:cNvPr id="8" name="Picture 7">
            <a:extLst>
              <a:ext uri="{FF2B5EF4-FFF2-40B4-BE49-F238E27FC236}">
                <a16:creationId xmlns:a16="http://schemas.microsoft.com/office/drawing/2014/main" id="{AA89DB19-7D97-C061-FCCD-8AE0159A5FC2}"/>
              </a:ext>
            </a:extLst>
          </p:cNvPr>
          <p:cNvPicPr>
            <a:picLocks noChangeAspect="1"/>
          </p:cNvPicPr>
          <p:nvPr/>
        </p:nvPicPr>
        <p:blipFill>
          <a:blip r:embed="rId4"/>
          <a:stretch>
            <a:fillRect/>
          </a:stretch>
        </p:blipFill>
        <p:spPr>
          <a:xfrm>
            <a:off x="233577" y="4030151"/>
            <a:ext cx="3219048" cy="923810"/>
          </a:xfrm>
          <a:prstGeom prst="rect">
            <a:avLst/>
          </a:prstGeom>
        </p:spPr>
      </p:pic>
      <p:pic>
        <p:nvPicPr>
          <p:cNvPr id="10" name="Picture 9">
            <a:extLst>
              <a:ext uri="{FF2B5EF4-FFF2-40B4-BE49-F238E27FC236}">
                <a16:creationId xmlns:a16="http://schemas.microsoft.com/office/drawing/2014/main" id="{D23F320F-EC8D-BF93-18B1-C271FB6AC4C2}"/>
              </a:ext>
            </a:extLst>
          </p:cNvPr>
          <p:cNvPicPr>
            <a:picLocks noChangeAspect="1"/>
          </p:cNvPicPr>
          <p:nvPr/>
        </p:nvPicPr>
        <p:blipFill>
          <a:blip r:embed="rId5"/>
          <a:stretch>
            <a:fillRect/>
          </a:stretch>
        </p:blipFill>
        <p:spPr>
          <a:xfrm>
            <a:off x="233577" y="4959890"/>
            <a:ext cx="3523809" cy="1009524"/>
          </a:xfrm>
          <a:prstGeom prst="rect">
            <a:avLst/>
          </a:prstGeom>
        </p:spPr>
      </p:pic>
      <p:pic>
        <p:nvPicPr>
          <p:cNvPr id="12" name="Picture 11">
            <a:extLst>
              <a:ext uri="{FF2B5EF4-FFF2-40B4-BE49-F238E27FC236}">
                <a16:creationId xmlns:a16="http://schemas.microsoft.com/office/drawing/2014/main" id="{18DB82A5-A6F6-48F7-0BCE-C6C217D3E40F}"/>
              </a:ext>
            </a:extLst>
          </p:cNvPr>
          <p:cNvPicPr>
            <a:picLocks noChangeAspect="1"/>
          </p:cNvPicPr>
          <p:nvPr/>
        </p:nvPicPr>
        <p:blipFill>
          <a:blip r:embed="rId6"/>
          <a:stretch>
            <a:fillRect/>
          </a:stretch>
        </p:blipFill>
        <p:spPr>
          <a:xfrm>
            <a:off x="6628024" y="1271359"/>
            <a:ext cx="3380952" cy="1114286"/>
          </a:xfrm>
          <a:prstGeom prst="rect">
            <a:avLst/>
          </a:prstGeom>
        </p:spPr>
      </p:pic>
      <p:pic>
        <p:nvPicPr>
          <p:cNvPr id="14" name="Picture 13">
            <a:extLst>
              <a:ext uri="{FF2B5EF4-FFF2-40B4-BE49-F238E27FC236}">
                <a16:creationId xmlns:a16="http://schemas.microsoft.com/office/drawing/2014/main" id="{8FB9A49B-94C1-A217-A3EC-04086C979CC8}"/>
              </a:ext>
            </a:extLst>
          </p:cNvPr>
          <p:cNvPicPr>
            <a:picLocks noChangeAspect="1"/>
          </p:cNvPicPr>
          <p:nvPr/>
        </p:nvPicPr>
        <p:blipFill>
          <a:blip r:embed="rId7"/>
          <a:stretch>
            <a:fillRect/>
          </a:stretch>
        </p:blipFill>
        <p:spPr>
          <a:xfrm>
            <a:off x="6628024" y="2385645"/>
            <a:ext cx="4657143" cy="1685714"/>
          </a:xfrm>
          <a:prstGeom prst="rect">
            <a:avLst/>
          </a:prstGeom>
        </p:spPr>
      </p:pic>
      <p:pic>
        <p:nvPicPr>
          <p:cNvPr id="16" name="Picture 15">
            <a:extLst>
              <a:ext uri="{FF2B5EF4-FFF2-40B4-BE49-F238E27FC236}">
                <a16:creationId xmlns:a16="http://schemas.microsoft.com/office/drawing/2014/main" id="{3E1618A2-3685-F0BF-C60B-727AA0E2F976}"/>
              </a:ext>
            </a:extLst>
          </p:cNvPr>
          <p:cNvPicPr>
            <a:picLocks noChangeAspect="1"/>
          </p:cNvPicPr>
          <p:nvPr/>
        </p:nvPicPr>
        <p:blipFill>
          <a:blip r:embed="rId8"/>
          <a:stretch>
            <a:fillRect/>
          </a:stretch>
        </p:blipFill>
        <p:spPr>
          <a:xfrm>
            <a:off x="3669233" y="4614023"/>
            <a:ext cx="3428571" cy="933333"/>
          </a:xfrm>
          <a:prstGeom prst="rect">
            <a:avLst/>
          </a:prstGeom>
        </p:spPr>
      </p:pic>
      <p:pic>
        <p:nvPicPr>
          <p:cNvPr id="2050" name="Picture 2" descr="Scheme to explain how Dice coefficient is calculated. The light red and...  | Download Scientific Diagram">
            <a:extLst>
              <a:ext uri="{FF2B5EF4-FFF2-40B4-BE49-F238E27FC236}">
                <a16:creationId xmlns:a16="http://schemas.microsoft.com/office/drawing/2014/main" id="{78BB5D44-C0E9-9B71-AA2A-6E9112E743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13264" y="4225319"/>
            <a:ext cx="2434844" cy="190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72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sz="3600" b="1" dirty="0">
                <a:solidFill>
                  <a:srgbClr val="003B7E"/>
                </a:solidFill>
                <a:latin typeface="Avenir Book" panose="02000503020000020003" pitchFamily="2" charset="0"/>
              </a:rPr>
              <a:t>Segmentation Result T1</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7" name="Picture 16" descr="Chart&#10;&#10;Description automatically generated">
            <a:extLst>
              <a:ext uri="{FF2B5EF4-FFF2-40B4-BE49-F238E27FC236}">
                <a16:creationId xmlns:a16="http://schemas.microsoft.com/office/drawing/2014/main" id="{A180F232-A660-72B3-D0F1-4BDB8F3C7A62}"/>
              </a:ext>
            </a:extLst>
          </p:cNvPr>
          <p:cNvPicPr>
            <a:picLocks noChangeAspect="1"/>
          </p:cNvPicPr>
          <p:nvPr/>
        </p:nvPicPr>
        <p:blipFill>
          <a:blip r:embed="rId2"/>
          <a:stretch>
            <a:fillRect/>
          </a:stretch>
        </p:blipFill>
        <p:spPr>
          <a:xfrm>
            <a:off x="65552" y="1280336"/>
            <a:ext cx="2901696" cy="2176272"/>
          </a:xfrm>
          <a:prstGeom prst="rect">
            <a:avLst/>
          </a:prstGeom>
        </p:spPr>
      </p:pic>
      <p:pic>
        <p:nvPicPr>
          <p:cNvPr id="18" name="Picture 17" descr="Chart&#10;&#10;Description automatically generated">
            <a:extLst>
              <a:ext uri="{FF2B5EF4-FFF2-40B4-BE49-F238E27FC236}">
                <a16:creationId xmlns:a16="http://schemas.microsoft.com/office/drawing/2014/main" id="{20FBD259-33F7-5DEC-5508-1444C78479A8}"/>
              </a:ext>
            </a:extLst>
          </p:cNvPr>
          <p:cNvPicPr>
            <a:picLocks noChangeAspect="1"/>
          </p:cNvPicPr>
          <p:nvPr/>
        </p:nvPicPr>
        <p:blipFill>
          <a:blip r:embed="rId3"/>
          <a:stretch>
            <a:fillRect/>
          </a:stretch>
        </p:blipFill>
        <p:spPr>
          <a:xfrm>
            <a:off x="3028116" y="1371624"/>
            <a:ext cx="2901696" cy="2176272"/>
          </a:xfrm>
          <a:prstGeom prst="rect">
            <a:avLst/>
          </a:prstGeom>
        </p:spPr>
      </p:pic>
      <p:pic>
        <p:nvPicPr>
          <p:cNvPr id="19" name="Picture 18" descr="Chart&#10;&#10;Description automatically generated with medium confidence">
            <a:extLst>
              <a:ext uri="{FF2B5EF4-FFF2-40B4-BE49-F238E27FC236}">
                <a16:creationId xmlns:a16="http://schemas.microsoft.com/office/drawing/2014/main" id="{817B5CB3-2F0A-DC3A-3E7F-139881A44E18}"/>
              </a:ext>
            </a:extLst>
          </p:cNvPr>
          <p:cNvPicPr>
            <a:picLocks noChangeAspect="1"/>
          </p:cNvPicPr>
          <p:nvPr/>
        </p:nvPicPr>
        <p:blipFill>
          <a:blip r:embed="rId4"/>
          <a:stretch>
            <a:fillRect/>
          </a:stretch>
        </p:blipFill>
        <p:spPr>
          <a:xfrm>
            <a:off x="136019" y="3702592"/>
            <a:ext cx="2896473" cy="2172355"/>
          </a:xfrm>
          <a:prstGeom prst="rect">
            <a:avLst/>
          </a:prstGeom>
        </p:spPr>
      </p:pic>
      <p:pic>
        <p:nvPicPr>
          <p:cNvPr id="20" name="Picture 19" descr="Chart&#10;&#10;Description automatically generated">
            <a:extLst>
              <a:ext uri="{FF2B5EF4-FFF2-40B4-BE49-F238E27FC236}">
                <a16:creationId xmlns:a16="http://schemas.microsoft.com/office/drawing/2014/main" id="{3E5866E7-A878-F090-CA19-8AA0FF16CB54}"/>
              </a:ext>
            </a:extLst>
          </p:cNvPr>
          <p:cNvPicPr>
            <a:picLocks noChangeAspect="1"/>
          </p:cNvPicPr>
          <p:nvPr/>
        </p:nvPicPr>
        <p:blipFill>
          <a:blip r:embed="rId5"/>
          <a:stretch>
            <a:fillRect/>
          </a:stretch>
        </p:blipFill>
        <p:spPr>
          <a:xfrm>
            <a:off x="3032492" y="3713983"/>
            <a:ext cx="2901696" cy="2176272"/>
          </a:xfrm>
          <a:prstGeom prst="rect">
            <a:avLst/>
          </a:prstGeom>
        </p:spPr>
      </p:pic>
      <p:pic>
        <p:nvPicPr>
          <p:cNvPr id="25" name="Picture 24" descr="Chart&#10;&#10;Description automatically generated with medium confidence">
            <a:extLst>
              <a:ext uri="{FF2B5EF4-FFF2-40B4-BE49-F238E27FC236}">
                <a16:creationId xmlns:a16="http://schemas.microsoft.com/office/drawing/2014/main" id="{7519E2A8-5DBE-EFA5-B59B-D1317F382F59}"/>
              </a:ext>
            </a:extLst>
          </p:cNvPr>
          <p:cNvPicPr>
            <a:picLocks noChangeAspect="1"/>
          </p:cNvPicPr>
          <p:nvPr/>
        </p:nvPicPr>
        <p:blipFill>
          <a:blip r:embed="rId6"/>
          <a:stretch>
            <a:fillRect/>
          </a:stretch>
        </p:blipFill>
        <p:spPr>
          <a:xfrm>
            <a:off x="6003406" y="1329538"/>
            <a:ext cx="2901696" cy="2176272"/>
          </a:xfrm>
          <a:prstGeom prst="rect">
            <a:avLst/>
          </a:prstGeom>
        </p:spPr>
      </p:pic>
      <p:pic>
        <p:nvPicPr>
          <p:cNvPr id="27" name="Picture 26" descr="Chart&#10;&#10;Description automatically generated">
            <a:extLst>
              <a:ext uri="{FF2B5EF4-FFF2-40B4-BE49-F238E27FC236}">
                <a16:creationId xmlns:a16="http://schemas.microsoft.com/office/drawing/2014/main" id="{904DD466-B19F-1BE6-3DF5-6DA06A2A4068}"/>
              </a:ext>
            </a:extLst>
          </p:cNvPr>
          <p:cNvPicPr>
            <a:picLocks noChangeAspect="1"/>
          </p:cNvPicPr>
          <p:nvPr/>
        </p:nvPicPr>
        <p:blipFill>
          <a:blip r:embed="rId7"/>
          <a:stretch>
            <a:fillRect/>
          </a:stretch>
        </p:blipFill>
        <p:spPr>
          <a:xfrm>
            <a:off x="6003406" y="3735026"/>
            <a:ext cx="2901696" cy="2176272"/>
          </a:xfrm>
          <a:prstGeom prst="rect">
            <a:avLst/>
          </a:prstGeom>
        </p:spPr>
      </p:pic>
      <p:pic>
        <p:nvPicPr>
          <p:cNvPr id="29" name="Picture 28" descr="Chart&#10;&#10;Description automatically generated">
            <a:extLst>
              <a:ext uri="{FF2B5EF4-FFF2-40B4-BE49-F238E27FC236}">
                <a16:creationId xmlns:a16="http://schemas.microsoft.com/office/drawing/2014/main" id="{CCFD29F0-5F63-1EA8-54E8-F8F63878A348}"/>
              </a:ext>
            </a:extLst>
          </p:cNvPr>
          <p:cNvPicPr>
            <a:picLocks noChangeAspect="1"/>
          </p:cNvPicPr>
          <p:nvPr/>
        </p:nvPicPr>
        <p:blipFill>
          <a:blip r:embed="rId8"/>
          <a:stretch>
            <a:fillRect/>
          </a:stretch>
        </p:blipFill>
        <p:spPr>
          <a:xfrm>
            <a:off x="8959699" y="1329538"/>
            <a:ext cx="2901696" cy="2176272"/>
          </a:xfrm>
          <a:prstGeom prst="rect">
            <a:avLst/>
          </a:prstGeom>
        </p:spPr>
      </p:pic>
      <p:pic>
        <p:nvPicPr>
          <p:cNvPr id="30" name="Picture 29" descr="Chart, line chart, histogram&#10;&#10;Description automatically generated">
            <a:extLst>
              <a:ext uri="{FF2B5EF4-FFF2-40B4-BE49-F238E27FC236}">
                <a16:creationId xmlns:a16="http://schemas.microsoft.com/office/drawing/2014/main" id="{C31F147B-BFFE-35BC-E6BD-5C7ABBF83A71}"/>
              </a:ext>
            </a:extLst>
          </p:cNvPr>
          <p:cNvPicPr>
            <a:picLocks noChangeAspect="1"/>
          </p:cNvPicPr>
          <p:nvPr/>
        </p:nvPicPr>
        <p:blipFill>
          <a:blip r:embed="rId9"/>
          <a:stretch>
            <a:fillRect/>
          </a:stretch>
        </p:blipFill>
        <p:spPr>
          <a:xfrm>
            <a:off x="8974321" y="3702592"/>
            <a:ext cx="2901696" cy="2176272"/>
          </a:xfrm>
          <a:prstGeom prst="rect">
            <a:avLst/>
          </a:prstGeom>
        </p:spPr>
      </p:pic>
    </p:spTree>
    <p:extLst>
      <p:ext uri="{BB962C8B-B14F-4D97-AF65-F5344CB8AC3E}">
        <p14:creationId xmlns:p14="http://schemas.microsoft.com/office/powerpoint/2010/main" val="1384179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sz="3600" b="1" dirty="0">
                <a:solidFill>
                  <a:srgbClr val="003B7E"/>
                </a:solidFill>
                <a:latin typeface="Avenir Book" panose="02000503020000020003" pitchFamily="2" charset="0"/>
              </a:rPr>
              <a:t>Segmentation Result T1</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Picture 2">
            <a:extLst>
              <a:ext uri="{FF2B5EF4-FFF2-40B4-BE49-F238E27FC236}">
                <a16:creationId xmlns:a16="http://schemas.microsoft.com/office/drawing/2014/main" id="{42F55879-D013-D5AC-966A-EA7D05366038}"/>
              </a:ext>
            </a:extLst>
          </p:cNvPr>
          <p:cNvPicPr>
            <a:picLocks noChangeAspect="1"/>
          </p:cNvPicPr>
          <p:nvPr/>
        </p:nvPicPr>
        <p:blipFill>
          <a:blip r:embed="rId2"/>
          <a:stretch>
            <a:fillRect/>
          </a:stretch>
        </p:blipFill>
        <p:spPr>
          <a:xfrm>
            <a:off x="322729" y="2297620"/>
            <a:ext cx="6365348" cy="2739207"/>
          </a:xfrm>
          <a:prstGeom prst="rect">
            <a:avLst/>
          </a:prstGeom>
        </p:spPr>
      </p:pic>
      <p:pic>
        <p:nvPicPr>
          <p:cNvPr id="6" name="Picture 5">
            <a:extLst>
              <a:ext uri="{FF2B5EF4-FFF2-40B4-BE49-F238E27FC236}">
                <a16:creationId xmlns:a16="http://schemas.microsoft.com/office/drawing/2014/main" id="{41DED1A7-5733-292E-3513-67C44D39A3DE}"/>
              </a:ext>
            </a:extLst>
          </p:cNvPr>
          <p:cNvPicPr>
            <a:picLocks noChangeAspect="1"/>
          </p:cNvPicPr>
          <p:nvPr/>
        </p:nvPicPr>
        <p:blipFill>
          <a:blip r:embed="rId3"/>
          <a:stretch>
            <a:fillRect/>
          </a:stretch>
        </p:blipFill>
        <p:spPr>
          <a:xfrm>
            <a:off x="7207876" y="1336670"/>
            <a:ext cx="4109279" cy="4983316"/>
          </a:xfrm>
          <a:prstGeom prst="rect">
            <a:avLst/>
          </a:prstGeom>
        </p:spPr>
      </p:pic>
      <p:sp>
        <p:nvSpPr>
          <p:cNvPr id="7" name="TextBox 6">
            <a:extLst>
              <a:ext uri="{FF2B5EF4-FFF2-40B4-BE49-F238E27FC236}">
                <a16:creationId xmlns:a16="http://schemas.microsoft.com/office/drawing/2014/main" id="{24D86A72-3737-6D84-A858-050AD597F3BB}"/>
              </a:ext>
            </a:extLst>
          </p:cNvPr>
          <p:cNvSpPr txBox="1"/>
          <p:nvPr/>
        </p:nvSpPr>
        <p:spPr>
          <a:xfrm>
            <a:off x="1255059" y="5217459"/>
            <a:ext cx="4769223" cy="1200329"/>
          </a:xfrm>
          <a:prstGeom prst="rect">
            <a:avLst/>
          </a:prstGeom>
          <a:noFill/>
        </p:spPr>
        <p:txBody>
          <a:bodyPr wrap="square" rtlCol="0">
            <a:spAutoFit/>
          </a:bodyPr>
          <a:lstStyle/>
          <a:p>
            <a:r>
              <a:rPr lang="en-US" dirty="0"/>
              <a:t>For some patient, the T1’s result is also good, but for some patient’s T1 series MRI image cannot distinguish the GBM tumor area, based on the Ivy Gap dataset</a:t>
            </a:r>
          </a:p>
        </p:txBody>
      </p:sp>
      <p:sp>
        <p:nvSpPr>
          <p:cNvPr id="8" name="TextBox 7">
            <a:extLst>
              <a:ext uri="{FF2B5EF4-FFF2-40B4-BE49-F238E27FC236}">
                <a16:creationId xmlns:a16="http://schemas.microsoft.com/office/drawing/2014/main" id="{585DF96D-22AE-1430-AE8D-36539DA89A83}"/>
              </a:ext>
            </a:extLst>
          </p:cNvPr>
          <p:cNvSpPr txBox="1"/>
          <p:nvPr/>
        </p:nvSpPr>
        <p:spPr>
          <a:xfrm>
            <a:off x="6951454" y="6191342"/>
            <a:ext cx="4775282" cy="307777"/>
          </a:xfrm>
          <a:prstGeom prst="rect">
            <a:avLst/>
          </a:prstGeom>
          <a:noFill/>
        </p:spPr>
        <p:txBody>
          <a:bodyPr wrap="none" rtlCol="0">
            <a:spAutoFit/>
          </a:bodyPr>
          <a:lstStyle/>
          <a:p>
            <a:r>
              <a:rPr lang="en-US" sz="1400" dirty="0"/>
              <a:t>Left is original image, middle is ground truth, right is prediction</a:t>
            </a:r>
          </a:p>
        </p:txBody>
      </p:sp>
    </p:spTree>
    <p:extLst>
      <p:ext uri="{BB962C8B-B14F-4D97-AF65-F5344CB8AC3E}">
        <p14:creationId xmlns:p14="http://schemas.microsoft.com/office/powerpoint/2010/main" val="3322809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FF14-35DC-714D-8A1B-C345FEA5CD52}"/>
              </a:ext>
            </a:extLst>
          </p:cNvPr>
          <p:cNvSpPr>
            <a:spLocks noGrp="1"/>
          </p:cNvSpPr>
          <p:nvPr>
            <p:ph type="title"/>
          </p:nvPr>
        </p:nvSpPr>
        <p:spPr>
          <a:xfrm>
            <a:off x="378066" y="165694"/>
            <a:ext cx="9752052" cy="838096"/>
          </a:xfrm>
        </p:spPr>
        <p:txBody>
          <a:bodyPr>
            <a:normAutofit/>
          </a:bodyPr>
          <a:lstStyle/>
          <a:p>
            <a:r>
              <a:rPr kumimoji="1" lang="en-US" sz="4000" b="1" dirty="0">
                <a:solidFill>
                  <a:srgbClr val="003B7E"/>
                </a:solidFill>
                <a:latin typeface="Avenir Book" panose="02000503020000020003" pitchFamily="2" charset="0"/>
              </a:rPr>
              <a:t>Segmentation Result T2</a:t>
            </a:r>
            <a:endParaRPr kumimoji="1" lang="en-CN" sz="4000"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Rectangle 3">
            <a:extLst>
              <a:ext uri="{FF2B5EF4-FFF2-40B4-BE49-F238E27FC236}">
                <a16:creationId xmlns:a16="http://schemas.microsoft.com/office/drawing/2014/main" id="{A8628ACB-C883-F645-921A-37EB448DA1EF}"/>
              </a:ext>
            </a:extLst>
          </p:cNvPr>
          <p:cNvSpPr/>
          <p:nvPr/>
        </p:nvSpPr>
        <p:spPr>
          <a:xfrm>
            <a:off x="-1" y="927975"/>
            <a:ext cx="5361709" cy="75815"/>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7" name="Picture 6" descr="Chart&#10;&#10;Description automatically generated">
            <a:extLst>
              <a:ext uri="{FF2B5EF4-FFF2-40B4-BE49-F238E27FC236}">
                <a16:creationId xmlns:a16="http://schemas.microsoft.com/office/drawing/2014/main" id="{5655249C-AB09-4E00-A397-E8EAC44981A7}"/>
              </a:ext>
            </a:extLst>
          </p:cNvPr>
          <p:cNvPicPr>
            <a:picLocks noChangeAspect="1"/>
          </p:cNvPicPr>
          <p:nvPr/>
        </p:nvPicPr>
        <p:blipFill>
          <a:blip r:embed="rId2"/>
          <a:stretch>
            <a:fillRect/>
          </a:stretch>
        </p:blipFill>
        <p:spPr>
          <a:xfrm>
            <a:off x="244933" y="1425514"/>
            <a:ext cx="2901696" cy="2176272"/>
          </a:xfrm>
          <a:prstGeom prst="rect">
            <a:avLst/>
          </a:prstGeom>
        </p:spPr>
      </p:pic>
      <p:pic>
        <p:nvPicPr>
          <p:cNvPr id="10" name="Picture 9" descr="Chart&#10;&#10;Description automatically generated">
            <a:extLst>
              <a:ext uri="{FF2B5EF4-FFF2-40B4-BE49-F238E27FC236}">
                <a16:creationId xmlns:a16="http://schemas.microsoft.com/office/drawing/2014/main" id="{39BDCCE5-24C4-4B8A-9B6B-A160A7A050AF}"/>
              </a:ext>
            </a:extLst>
          </p:cNvPr>
          <p:cNvPicPr>
            <a:picLocks noChangeAspect="1"/>
          </p:cNvPicPr>
          <p:nvPr/>
        </p:nvPicPr>
        <p:blipFill>
          <a:blip r:embed="rId3"/>
          <a:stretch>
            <a:fillRect/>
          </a:stretch>
        </p:blipFill>
        <p:spPr>
          <a:xfrm>
            <a:off x="244933" y="3779554"/>
            <a:ext cx="2901696" cy="2176272"/>
          </a:xfrm>
          <a:prstGeom prst="rect">
            <a:avLst/>
          </a:prstGeom>
        </p:spPr>
      </p:pic>
      <p:pic>
        <p:nvPicPr>
          <p:cNvPr id="14" name="Picture 13" descr="Chart&#10;&#10;Description automatically generated">
            <a:extLst>
              <a:ext uri="{FF2B5EF4-FFF2-40B4-BE49-F238E27FC236}">
                <a16:creationId xmlns:a16="http://schemas.microsoft.com/office/drawing/2014/main" id="{710973D6-1A89-4F25-A454-7BD3E7DE4F88}"/>
              </a:ext>
            </a:extLst>
          </p:cNvPr>
          <p:cNvPicPr>
            <a:picLocks noChangeAspect="1"/>
          </p:cNvPicPr>
          <p:nvPr/>
        </p:nvPicPr>
        <p:blipFill>
          <a:blip r:embed="rId4"/>
          <a:stretch>
            <a:fillRect/>
          </a:stretch>
        </p:blipFill>
        <p:spPr>
          <a:xfrm>
            <a:off x="3355176" y="1425514"/>
            <a:ext cx="2901696" cy="2176272"/>
          </a:xfrm>
          <a:prstGeom prst="rect">
            <a:avLst/>
          </a:prstGeom>
        </p:spPr>
      </p:pic>
      <p:pic>
        <p:nvPicPr>
          <p:cNvPr id="18" name="Picture 17" descr="Chart&#10;&#10;Description automatically generated">
            <a:extLst>
              <a:ext uri="{FF2B5EF4-FFF2-40B4-BE49-F238E27FC236}">
                <a16:creationId xmlns:a16="http://schemas.microsoft.com/office/drawing/2014/main" id="{5AB8FE98-95C7-45D7-B744-548FEE9A8E98}"/>
              </a:ext>
            </a:extLst>
          </p:cNvPr>
          <p:cNvPicPr>
            <a:picLocks noChangeAspect="1"/>
          </p:cNvPicPr>
          <p:nvPr/>
        </p:nvPicPr>
        <p:blipFill>
          <a:blip r:embed="rId5"/>
          <a:stretch>
            <a:fillRect/>
          </a:stretch>
        </p:blipFill>
        <p:spPr>
          <a:xfrm>
            <a:off x="3355176" y="3779554"/>
            <a:ext cx="2901696" cy="2176272"/>
          </a:xfrm>
          <a:prstGeom prst="rect">
            <a:avLst/>
          </a:prstGeom>
        </p:spPr>
      </p:pic>
      <p:pic>
        <p:nvPicPr>
          <p:cNvPr id="22" name="Picture 21" descr="Chart&#10;&#10;Description automatically generated">
            <a:extLst>
              <a:ext uri="{FF2B5EF4-FFF2-40B4-BE49-F238E27FC236}">
                <a16:creationId xmlns:a16="http://schemas.microsoft.com/office/drawing/2014/main" id="{8115CE77-90EA-4E34-AE1D-97F4C8F713AB}"/>
              </a:ext>
            </a:extLst>
          </p:cNvPr>
          <p:cNvPicPr>
            <a:picLocks noChangeAspect="1"/>
          </p:cNvPicPr>
          <p:nvPr/>
        </p:nvPicPr>
        <p:blipFill>
          <a:blip r:embed="rId6"/>
          <a:stretch>
            <a:fillRect/>
          </a:stretch>
        </p:blipFill>
        <p:spPr>
          <a:xfrm>
            <a:off x="6335633" y="1425514"/>
            <a:ext cx="2901696" cy="2176272"/>
          </a:xfrm>
          <a:prstGeom prst="rect">
            <a:avLst/>
          </a:prstGeom>
        </p:spPr>
      </p:pic>
      <p:pic>
        <p:nvPicPr>
          <p:cNvPr id="24" name="Picture 23" descr="Chart&#10;&#10;Description automatically generated">
            <a:extLst>
              <a:ext uri="{FF2B5EF4-FFF2-40B4-BE49-F238E27FC236}">
                <a16:creationId xmlns:a16="http://schemas.microsoft.com/office/drawing/2014/main" id="{46108E94-7486-42E3-9691-77A5352CDE92}"/>
              </a:ext>
            </a:extLst>
          </p:cNvPr>
          <p:cNvPicPr>
            <a:picLocks noChangeAspect="1"/>
          </p:cNvPicPr>
          <p:nvPr/>
        </p:nvPicPr>
        <p:blipFill>
          <a:blip r:embed="rId7"/>
          <a:stretch>
            <a:fillRect/>
          </a:stretch>
        </p:blipFill>
        <p:spPr>
          <a:xfrm>
            <a:off x="6393229" y="3837216"/>
            <a:ext cx="2901696" cy="2176272"/>
          </a:xfrm>
          <a:prstGeom prst="rect">
            <a:avLst/>
          </a:prstGeom>
        </p:spPr>
      </p:pic>
      <p:pic>
        <p:nvPicPr>
          <p:cNvPr id="26" name="Picture 25" descr="Chart&#10;&#10;Description automatically generated">
            <a:extLst>
              <a:ext uri="{FF2B5EF4-FFF2-40B4-BE49-F238E27FC236}">
                <a16:creationId xmlns:a16="http://schemas.microsoft.com/office/drawing/2014/main" id="{31441F58-1B6F-4D53-825B-3A527DB70C10}"/>
              </a:ext>
            </a:extLst>
          </p:cNvPr>
          <p:cNvPicPr>
            <a:picLocks noChangeAspect="1"/>
          </p:cNvPicPr>
          <p:nvPr/>
        </p:nvPicPr>
        <p:blipFill>
          <a:blip r:embed="rId8"/>
          <a:stretch>
            <a:fillRect/>
          </a:stretch>
        </p:blipFill>
        <p:spPr>
          <a:xfrm>
            <a:off x="9237329" y="1463956"/>
            <a:ext cx="2901696" cy="2176272"/>
          </a:xfrm>
          <a:prstGeom prst="rect">
            <a:avLst/>
          </a:prstGeom>
        </p:spPr>
      </p:pic>
      <p:pic>
        <p:nvPicPr>
          <p:cNvPr id="28" name="Picture 27" descr="Chart, histogram&#10;&#10;Description automatically generated">
            <a:extLst>
              <a:ext uri="{FF2B5EF4-FFF2-40B4-BE49-F238E27FC236}">
                <a16:creationId xmlns:a16="http://schemas.microsoft.com/office/drawing/2014/main" id="{631AF370-410A-4AE3-8450-712C43D453E6}"/>
              </a:ext>
            </a:extLst>
          </p:cNvPr>
          <p:cNvPicPr>
            <a:picLocks noChangeAspect="1"/>
          </p:cNvPicPr>
          <p:nvPr/>
        </p:nvPicPr>
        <p:blipFill>
          <a:blip r:embed="rId9"/>
          <a:stretch>
            <a:fillRect/>
          </a:stretch>
        </p:blipFill>
        <p:spPr>
          <a:xfrm>
            <a:off x="9237329" y="3894879"/>
            <a:ext cx="2901696" cy="2176272"/>
          </a:xfrm>
          <a:prstGeom prst="rect">
            <a:avLst/>
          </a:prstGeom>
        </p:spPr>
      </p:pic>
    </p:spTree>
    <p:extLst>
      <p:ext uri="{BB962C8B-B14F-4D97-AF65-F5344CB8AC3E}">
        <p14:creationId xmlns:p14="http://schemas.microsoft.com/office/powerpoint/2010/main" val="2575575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sz="3600" b="1" dirty="0">
                <a:solidFill>
                  <a:srgbClr val="003B7E"/>
                </a:solidFill>
                <a:latin typeface="Avenir Book" panose="02000503020000020003" pitchFamily="2" charset="0"/>
              </a:rPr>
              <a:t>Segmentation Result T2</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TextBox 6">
            <a:extLst>
              <a:ext uri="{FF2B5EF4-FFF2-40B4-BE49-F238E27FC236}">
                <a16:creationId xmlns:a16="http://schemas.microsoft.com/office/drawing/2014/main" id="{24D86A72-3737-6D84-A858-050AD597F3BB}"/>
              </a:ext>
            </a:extLst>
          </p:cNvPr>
          <p:cNvSpPr txBox="1"/>
          <p:nvPr/>
        </p:nvSpPr>
        <p:spPr>
          <a:xfrm>
            <a:off x="1255059" y="5217459"/>
            <a:ext cx="4769223" cy="369332"/>
          </a:xfrm>
          <a:prstGeom prst="rect">
            <a:avLst/>
          </a:prstGeom>
          <a:noFill/>
        </p:spPr>
        <p:txBody>
          <a:bodyPr wrap="square" rtlCol="0">
            <a:spAutoFit/>
          </a:bodyPr>
          <a:lstStyle/>
          <a:p>
            <a:r>
              <a:rPr lang="en-US" dirty="0"/>
              <a:t>T2 have the same situation like T1</a:t>
            </a:r>
          </a:p>
        </p:txBody>
      </p:sp>
      <p:sp>
        <p:nvSpPr>
          <p:cNvPr id="8" name="TextBox 7">
            <a:extLst>
              <a:ext uri="{FF2B5EF4-FFF2-40B4-BE49-F238E27FC236}">
                <a16:creationId xmlns:a16="http://schemas.microsoft.com/office/drawing/2014/main" id="{585DF96D-22AE-1430-AE8D-36539DA89A83}"/>
              </a:ext>
            </a:extLst>
          </p:cNvPr>
          <p:cNvSpPr txBox="1"/>
          <p:nvPr/>
        </p:nvSpPr>
        <p:spPr>
          <a:xfrm>
            <a:off x="6951454" y="6191342"/>
            <a:ext cx="4775282" cy="307777"/>
          </a:xfrm>
          <a:prstGeom prst="rect">
            <a:avLst/>
          </a:prstGeom>
          <a:noFill/>
        </p:spPr>
        <p:txBody>
          <a:bodyPr wrap="none" rtlCol="0">
            <a:spAutoFit/>
          </a:bodyPr>
          <a:lstStyle/>
          <a:p>
            <a:r>
              <a:rPr lang="en-US" sz="1400" dirty="0"/>
              <a:t>Left is original image, middle is ground truth, right is prediction</a:t>
            </a:r>
          </a:p>
        </p:txBody>
      </p:sp>
      <p:pic>
        <p:nvPicPr>
          <p:cNvPr id="4" name="Picture 3">
            <a:extLst>
              <a:ext uri="{FF2B5EF4-FFF2-40B4-BE49-F238E27FC236}">
                <a16:creationId xmlns:a16="http://schemas.microsoft.com/office/drawing/2014/main" id="{BB05E8A1-1742-1ECB-53DB-615AC58D8957}"/>
              </a:ext>
            </a:extLst>
          </p:cNvPr>
          <p:cNvPicPr>
            <a:picLocks noChangeAspect="1"/>
          </p:cNvPicPr>
          <p:nvPr/>
        </p:nvPicPr>
        <p:blipFill>
          <a:blip r:embed="rId2"/>
          <a:stretch>
            <a:fillRect/>
          </a:stretch>
        </p:blipFill>
        <p:spPr>
          <a:xfrm>
            <a:off x="7247288" y="1356794"/>
            <a:ext cx="3877911" cy="4834548"/>
          </a:xfrm>
          <a:prstGeom prst="rect">
            <a:avLst/>
          </a:prstGeom>
        </p:spPr>
      </p:pic>
      <p:pic>
        <p:nvPicPr>
          <p:cNvPr id="10" name="Picture 9">
            <a:extLst>
              <a:ext uri="{FF2B5EF4-FFF2-40B4-BE49-F238E27FC236}">
                <a16:creationId xmlns:a16="http://schemas.microsoft.com/office/drawing/2014/main" id="{9B43A5BF-7900-4997-A58D-686495368CF7}"/>
              </a:ext>
            </a:extLst>
          </p:cNvPr>
          <p:cNvPicPr>
            <a:picLocks noChangeAspect="1"/>
          </p:cNvPicPr>
          <p:nvPr/>
        </p:nvPicPr>
        <p:blipFill>
          <a:blip r:embed="rId3"/>
          <a:stretch>
            <a:fillRect/>
          </a:stretch>
        </p:blipFill>
        <p:spPr>
          <a:xfrm>
            <a:off x="475131" y="1951547"/>
            <a:ext cx="6476323" cy="3097121"/>
          </a:xfrm>
          <a:prstGeom prst="rect">
            <a:avLst/>
          </a:prstGeom>
        </p:spPr>
      </p:pic>
    </p:spTree>
    <p:extLst>
      <p:ext uri="{BB962C8B-B14F-4D97-AF65-F5344CB8AC3E}">
        <p14:creationId xmlns:p14="http://schemas.microsoft.com/office/powerpoint/2010/main" val="1018346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FF14-35DC-714D-8A1B-C345FEA5CD52}"/>
              </a:ext>
            </a:extLst>
          </p:cNvPr>
          <p:cNvSpPr>
            <a:spLocks noGrp="1"/>
          </p:cNvSpPr>
          <p:nvPr>
            <p:ph type="title"/>
          </p:nvPr>
        </p:nvSpPr>
        <p:spPr>
          <a:xfrm>
            <a:off x="378066" y="165694"/>
            <a:ext cx="9752052" cy="838096"/>
          </a:xfrm>
        </p:spPr>
        <p:txBody>
          <a:bodyPr>
            <a:normAutofit/>
          </a:bodyPr>
          <a:lstStyle/>
          <a:p>
            <a:r>
              <a:rPr kumimoji="1" lang="en-US" sz="4000" b="1" dirty="0">
                <a:solidFill>
                  <a:srgbClr val="003B7E"/>
                </a:solidFill>
                <a:latin typeface="Avenir Book" panose="02000503020000020003" pitchFamily="2" charset="0"/>
              </a:rPr>
              <a:t>Segmentation Result FLAIR</a:t>
            </a:r>
            <a:endParaRPr kumimoji="1" lang="en-CN" sz="4000"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Rectangle 3">
            <a:extLst>
              <a:ext uri="{FF2B5EF4-FFF2-40B4-BE49-F238E27FC236}">
                <a16:creationId xmlns:a16="http://schemas.microsoft.com/office/drawing/2014/main" id="{A8628ACB-C883-F645-921A-37EB448DA1EF}"/>
              </a:ext>
            </a:extLst>
          </p:cNvPr>
          <p:cNvSpPr/>
          <p:nvPr/>
        </p:nvSpPr>
        <p:spPr>
          <a:xfrm>
            <a:off x="-1" y="927975"/>
            <a:ext cx="5361709" cy="75815"/>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Picture 8" descr="Chart&#10;&#10;Description automatically generated">
            <a:extLst>
              <a:ext uri="{FF2B5EF4-FFF2-40B4-BE49-F238E27FC236}">
                <a16:creationId xmlns:a16="http://schemas.microsoft.com/office/drawing/2014/main" id="{F3C47234-A989-4381-986B-E54974C6E000}"/>
              </a:ext>
            </a:extLst>
          </p:cNvPr>
          <p:cNvPicPr>
            <a:picLocks noChangeAspect="1"/>
          </p:cNvPicPr>
          <p:nvPr/>
        </p:nvPicPr>
        <p:blipFill>
          <a:blip r:embed="rId2"/>
          <a:stretch>
            <a:fillRect/>
          </a:stretch>
        </p:blipFill>
        <p:spPr>
          <a:xfrm>
            <a:off x="266465" y="1525998"/>
            <a:ext cx="2901696" cy="2176272"/>
          </a:xfrm>
          <a:prstGeom prst="rect">
            <a:avLst/>
          </a:prstGeom>
        </p:spPr>
      </p:pic>
      <p:pic>
        <p:nvPicPr>
          <p:cNvPr id="12" name="Picture 11" descr="Chart&#10;&#10;Description automatically generated">
            <a:extLst>
              <a:ext uri="{FF2B5EF4-FFF2-40B4-BE49-F238E27FC236}">
                <a16:creationId xmlns:a16="http://schemas.microsoft.com/office/drawing/2014/main" id="{A54060DF-E1CB-4B7B-9CD9-000AE4A99BA5}"/>
              </a:ext>
            </a:extLst>
          </p:cNvPr>
          <p:cNvPicPr>
            <a:picLocks noChangeAspect="1"/>
          </p:cNvPicPr>
          <p:nvPr/>
        </p:nvPicPr>
        <p:blipFill>
          <a:blip r:embed="rId3"/>
          <a:stretch>
            <a:fillRect/>
          </a:stretch>
        </p:blipFill>
        <p:spPr>
          <a:xfrm>
            <a:off x="266465" y="3762992"/>
            <a:ext cx="2901696" cy="2176272"/>
          </a:xfrm>
          <a:prstGeom prst="rect">
            <a:avLst/>
          </a:prstGeom>
        </p:spPr>
      </p:pic>
      <p:pic>
        <p:nvPicPr>
          <p:cNvPr id="15" name="Picture 14" descr="Chart&#10;&#10;Description automatically generated">
            <a:extLst>
              <a:ext uri="{FF2B5EF4-FFF2-40B4-BE49-F238E27FC236}">
                <a16:creationId xmlns:a16="http://schemas.microsoft.com/office/drawing/2014/main" id="{9C5E9C7C-4ACB-4A04-85EC-DC9EF52F6D64}"/>
              </a:ext>
            </a:extLst>
          </p:cNvPr>
          <p:cNvPicPr>
            <a:picLocks noChangeAspect="1"/>
          </p:cNvPicPr>
          <p:nvPr/>
        </p:nvPicPr>
        <p:blipFill>
          <a:blip r:embed="rId4"/>
          <a:stretch>
            <a:fillRect/>
          </a:stretch>
        </p:blipFill>
        <p:spPr>
          <a:xfrm>
            <a:off x="3319149" y="1551945"/>
            <a:ext cx="2901696" cy="2176272"/>
          </a:xfrm>
          <a:prstGeom prst="rect">
            <a:avLst/>
          </a:prstGeom>
        </p:spPr>
      </p:pic>
      <p:pic>
        <p:nvPicPr>
          <p:cNvPr id="17" name="Picture 16" descr="Chart&#10;&#10;Description automatically generated">
            <a:extLst>
              <a:ext uri="{FF2B5EF4-FFF2-40B4-BE49-F238E27FC236}">
                <a16:creationId xmlns:a16="http://schemas.microsoft.com/office/drawing/2014/main" id="{435A0225-FF5A-4D00-9D68-6C111D92A07D}"/>
              </a:ext>
            </a:extLst>
          </p:cNvPr>
          <p:cNvPicPr>
            <a:picLocks noChangeAspect="1"/>
          </p:cNvPicPr>
          <p:nvPr/>
        </p:nvPicPr>
        <p:blipFill>
          <a:blip r:embed="rId5"/>
          <a:stretch>
            <a:fillRect/>
          </a:stretch>
        </p:blipFill>
        <p:spPr>
          <a:xfrm>
            <a:off x="3319149" y="3719924"/>
            <a:ext cx="2901696" cy="2176272"/>
          </a:xfrm>
          <a:prstGeom prst="rect">
            <a:avLst/>
          </a:prstGeom>
        </p:spPr>
      </p:pic>
      <p:pic>
        <p:nvPicPr>
          <p:cNvPr id="20" name="Picture 19" descr="Chart&#10;&#10;Description automatically generated">
            <a:extLst>
              <a:ext uri="{FF2B5EF4-FFF2-40B4-BE49-F238E27FC236}">
                <a16:creationId xmlns:a16="http://schemas.microsoft.com/office/drawing/2014/main" id="{E29141BB-213D-479B-A4D7-D0DAE4D2343E}"/>
              </a:ext>
            </a:extLst>
          </p:cNvPr>
          <p:cNvPicPr>
            <a:picLocks noChangeAspect="1"/>
          </p:cNvPicPr>
          <p:nvPr/>
        </p:nvPicPr>
        <p:blipFill>
          <a:blip r:embed="rId6"/>
          <a:stretch>
            <a:fillRect/>
          </a:stretch>
        </p:blipFill>
        <p:spPr>
          <a:xfrm>
            <a:off x="6281351" y="1551945"/>
            <a:ext cx="2901696" cy="2176272"/>
          </a:xfrm>
          <a:prstGeom prst="rect">
            <a:avLst/>
          </a:prstGeom>
        </p:spPr>
      </p:pic>
      <p:pic>
        <p:nvPicPr>
          <p:cNvPr id="23" name="Picture 22" descr="Chart&#10;&#10;Description automatically generated">
            <a:extLst>
              <a:ext uri="{FF2B5EF4-FFF2-40B4-BE49-F238E27FC236}">
                <a16:creationId xmlns:a16="http://schemas.microsoft.com/office/drawing/2014/main" id="{84F1800E-76F0-4452-8726-7C845F3A5016}"/>
              </a:ext>
            </a:extLst>
          </p:cNvPr>
          <p:cNvPicPr>
            <a:picLocks noChangeAspect="1"/>
          </p:cNvPicPr>
          <p:nvPr/>
        </p:nvPicPr>
        <p:blipFill>
          <a:blip r:embed="rId7"/>
          <a:stretch>
            <a:fillRect/>
          </a:stretch>
        </p:blipFill>
        <p:spPr>
          <a:xfrm>
            <a:off x="6339652" y="3745871"/>
            <a:ext cx="2901696" cy="2176272"/>
          </a:xfrm>
          <a:prstGeom prst="rect">
            <a:avLst/>
          </a:prstGeom>
        </p:spPr>
      </p:pic>
      <p:pic>
        <p:nvPicPr>
          <p:cNvPr id="27" name="Picture 26" descr="Chart&#10;&#10;Description automatically generated">
            <a:extLst>
              <a:ext uri="{FF2B5EF4-FFF2-40B4-BE49-F238E27FC236}">
                <a16:creationId xmlns:a16="http://schemas.microsoft.com/office/drawing/2014/main" id="{F5E4709B-9964-4766-B10B-0AFEC0E952CB}"/>
              </a:ext>
            </a:extLst>
          </p:cNvPr>
          <p:cNvPicPr>
            <a:picLocks noChangeAspect="1"/>
          </p:cNvPicPr>
          <p:nvPr/>
        </p:nvPicPr>
        <p:blipFill>
          <a:blip r:embed="rId8"/>
          <a:stretch>
            <a:fillRect/>
          </a:stretch>
        </p:blipFill>
        <p:spPr>
          <a:xfrm>
            <a:off x="9081429" y="1551945"/>
            <a:ext cx="2901696" cy="2176272"/>
          </a:xfrm>
          <a:prstGeom prst="rect">
            <a:avLst/>
          </a:prstGeom>
        </p:spPr>
      </p:pic>
      <p:pic>
        <p:nvPicPr>
          <p:cNvPr id="30" name="Picture 29" descr="Chart, line chart&#10;&#10;Description automatically generated">
            <a:extLst>
              <a:ext uri="{FF2B5EF4-FFF2-40B4-BE49-F238E27FC236}">
                <a16:creationId xmlns:a16="http://schemas.microsoft.com/office/drawing/2014/main" id="{A4E66CE6-6F16-42F0-8D3F-145E03A485B8}"/>
              </a:ext>
            </a:extLst>
          </p:cNvPr>
          <p:cNvPicPr>
            <a:picLocks noChangeAspect="1"/>
          </p:cNvPicPr>
          <p:nvPr/>
        </p:nvPicPr>
        <p:blipFill>
          <a:blip r:embed="rId9"/>
          <a:stretch>
            <a:fillRect/>
          </a:stretch>
        </p:blipFill>
        <p:spPr>
          <a:xfrm>
            <a:off x="9211314" y="3794394"/>
            <a:ext cx="2901696" cy="2176272"/>
          </a:xfrm>
          <a:prstGeom prst="rect">
            <a:avLst/>
          </a:prstGeom>
        </p:spPr>
      </p:pic>
    </p:spTree>
    <p:extLst>
      <p:ext uri="{BB962C8B-B14F-4D97-AF65-F5344CB8AC3E}">
        <p14:creationId xmlns:p14="http://schemas.microsoft.com/office/powerpoint/2010/main" val="3644183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sz="3600" b="1" dirty="0">
                <a:solidFill>
                  <a:srgbClr val="003B7E"/>
                </a:solidFill>
                <a:latin typeface="Avenir Book" panose="02000503020000020003" pitchFamily="2" charset="0"/>
              </a:rPr>
              <a:t>Segmentation Result </a:t>
            </a:r>
            <a:r>
              <a:rPr kumimoji="1" lang="en-US" altLang="zh-CN" sz="3600" b="1" dirty="0">
                <a:solidFill>
                  <a:srgbClr val="003B7E"/>
                </a:solidFill>
                <a:latin typeface="Avenir Book" panose="02000503020000020003" pitchFamily="2" charset="0"/>
              </a:rPr>
              <a:t>FLAIR</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TextBox 6">
            <a:extLst>
              <a:ext uri="{FF2B5EF4-FFF2-40B4-BE49-F238E27FC236}">
                <a16:creationId xmlns:a16="http://schemas.microsoft.com/office/drawing/2014/main" id="{24D86A72-3737-6D84-A858-050AD597F3BB}"/>
              </a:ext>
            </a:extLst>
          </p:cNvPr>
          <p:cNvSpPr txBox="1"/>
          <p:nvPr/>
        </p:nvSpPr>
        <p:spPr>
          <a:xfrm>
            <a:off x="1255059" y="5217459"/>
            <a:ext cx="4769223" cy="369332"/>
          </a:xfrm>
          <a:prstGeom prst="rect">
            <a:avLst/>
          </a:prstGeom>
          <a:noFill/>
        </p:spPr>
        <p:txBody>
          <a:bodyPr wrap="square" rtlCol="0">
            <a:spAutoFit/>
          </a:bodyPr>
          <a:lstStyle/>
          <a:p>
            <a:r>
              <a:rPr lang="en-US" altLang="zh-CN" dirty="0"/>
              <a:t>FLAIR situation is much better</a:t>
            </a:r>
            <a:endParaRPr lang="en-US" dirty="0"/>
          </a:p>
        </p:txBody>
      </p:sp>
      <p:sp>
        <p:nvSpPr>
          <p:cNvPr id="8" name="TextBox 7">
            <a:extLst>
              <a:ext uri="{FF2B5EF4-FFF2-40B4-BE49-F238E27FC236}">
                <a16:creationId xmlns:a16="http://schemas.microsoft.com/office/drawing/2014/main" id="{585DF96D-22AE-1430-AE8D-36539DA89A83}"/>
              </a:ext>
            </a:extLst>
          </p:cNvPr>
          <p:cNvSpPr txBox="1"/>
          <p:nvPr/>
        </p:nvSpPr>
        <p:spPr>
          <a:xfrm>
            <a:off x="6951454" y="6191342"/>
            <a:ext cx="4775282" cy="307777"/>
          </a:xfrm>
          <a:prstGeom prst="rect">
            <a:avLst/>
          </a:prstGeom>
          <a:noFill/>
        </p:spPr>
        <p:txBody>
          <a:bodyPr wrap="none" rtlCol="0">
            <a:spAutoFit/>
          </a:bodyPr>
          <a:lstStyle/>
          <a:p>
            <a:r>
              <a:rPr lang="en-US" sz="1400" dirty="0"/>
              <a:t>Left is original image, middle is ground truth, right is prediction</a:t>
            </a:r>
          </a:p>
        </p:txBody>
      </p:sp>
      <p:pic>
        <p:nvPicPr>
          <p:cNvPr id="3" name="Picture 2">
            <a:extLst>
              <a:ext uri="{FF2B5EF4-FFF2-40B4-BE49-F238E27FC236}">
                <a16:creationId xmlns:a16="http://schemas.microsoft.com/office/drawing/2014/main" id="{A9F67319-B799-3050-4A2D-DFEB4F7A4034}"/>
              </a:ext>
            </a:extLst>
          </p:cNvPr>
          <p:cNvPicPr>
            <a:picLocks noChangeAspect="1"/>
          </p:cNvPicPr>
          <p:nvPr/>
        </p:nvPicPr>
        <p:blipFill>
          <a:blip r:embed="rId2"/>
          <a:stretch>
            <a:fillRect/>
          </a:stretch>
        </p:blipFill>
        <p:spPr>
          <a:xfrm>
            <a:off x="7275511" y="1356264"/>
            <a:ext cx="4127167" cy="4873432"/>
          </a:xfrm>
          <a:prstGeom prst="rect">
            <a:avLst/>
          </a:prstGeom>
        </p:spPr>
      </p:pic>
      <p:pic>
        <p:nvPicPr>
          <p:cNvPr id="9" name="Picture 8">
            <a:extLst>
              <a:ext uri="{FF2B5EF4-FFF2-40B4-BE49-F238E27FC236}">
                <a16:creationId xmlns:a16="http://schemas.microsoft.com/office/drawing/2014/main" id="{F216065F-D0F9-F6E2-EC41-12433A1686F2}"/>
              </a:ext>
            </a:extLst>
          </p:cNvPr>
          <p:cNvPicPr>
            <a:picLocks noChangeAspect="1"/>
          </p:cNvPicPr>
          <p:nvPr/>
        </p:nvPicPr>
        <p:blipFill>
          <a:blip r:embed="rId3"/>
          <a:stretch>
            <a:fillRect/>
          </a:stretch>
        </p:blipFill>
        <p:spPr>
          <a:xfrm>
            <a:off x="340658" y="2143805"/>
            <a:ext cx="6445766" cy="2922888"/>
          </a:xfrm>
          <a:prstGeom prst="rect">
            <a:avLst/>
          </a:prstGeom>
        </p:spPr>
      </p:pic>
    </p:spTree>
    <p:extLst>
      <p:ext uri="{BB962C8B-B14F-4D97-AF65-F5344CB8AC3E}">
        <p14:creationId xmlns:p14="http://schemas.microsoft.com/office/powerpoint/2010/main" val="1831834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FF14-35DC-714D-8A1B-C345FEA5CD52}"/>
              </a:ext>
            </a:extLst>
          </p:cNvPr>
          <p:cNvSpPr>
            <a:spLocks noGrp="1"/>
          </p:cNvSpPr>
          <p:nvPr>
            <p:ph type="title"/>
          </p:nvPr>
        </p:nvSpPr>
        <p:spPr>
          <a:xfrm>
            <a:off x="378066" y="165694"/>
            <a:ext cx="9752052" cy="838096"/>
          </a:xfrm>
        </p:spPr>
        <p:txBody>
          <a:bodyPr>
            <a:normAutofit/>
          </a:bodyPr>
          <a:lstStyle/>
          <a:p>
            <a:r>
              <a:rPr kumimoji="1" lang="en-US" sz="4000" b="1" dirty="0">
                <a:solidFill>
                  <a:srgbClr val="003B7E"/>
                </a:solidFill>
                <a:latin typeface="Avenir Book" panose="02000503020000020003" pitchFamily="2" charset="0"/>
              </a:rPr>
              <a:t>Segmentation Result Stack</a:t>
            </a:r>
            <a:endParaRPr kumimoji="1" lang="en-CN" sz="4000"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Rectangle 3">
            <a:extLst>
              <a:ext uri="{FF2B5EF4-FFF2-40B4-BE49-F238E27FC236}">
                <a16:creationId xmlns:a16="http://schemas.microsoft.com/office/drawing/2014/main" id="{A8628ACB-C883-F645-921A-37EB448DA1EF}"/>
              </a:ext>
            </a:extLst>
          </p:cNvPr>
          <p:cNvSpPr/>
          <p:nvPr/>
        </p:nvSpPr>
        <p:spPr>
          <a:xfrm>
            <a:off x="-1" y="927975"/>
            <a:ext cx="5361709" cy="75815"/>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6" name="Picture 5" descr="Chart&#10;&#10;Description automatically generated">
            <a:extLst>
              <a:ext uri="{FF2B5EF4-FFF2-40B4-BE49-F238E27FC236}">
                <a16:creationId xmlns:a16="http://schemas.microsoft.com/office/drawing/2014/main" id="{6AA4A75C-08B2-8F33-BD67-75060DD321B9}"/>
              </a:ext>
            </a:extLst>
          </p:cNvPr>
          <p:cNvPicPr>
            <a:picLocks noChangeAspect="1"/>
          </p:cNvPicPr>
          <p:nvPr/>
        </p:nvPicPr>
        <p:blipFill>
          <a:blip r:embed="rId2"/>
          <a:stretch>
            <a:fillRect/>
          </a:stretch>
        </p:blipFill>
        <p:spPr>
          <a:xfrm>
            <a:off x="324708" y="1543652"/>
            <a:ext cx="2901696" cy="2176272"/>
          </a:xfrm>
          <a:prstGeom prst="rect">
            <a:avLst/>
          </a:prstGeom>
        </p:spPr>
      </p:pic>
      <p:pic>
        <p:nvPicPr>
          <p:cNvPr id="11" name="Picture 10" descr="Chart&#10;&#10;Description automatically generated">
            <a:extLst>
              <a:ext uri="{FF2B5EF4-FFF2-40B4-BE49-F238E27FC236}">
                <a16:creationId xmlns:a16="http://schemas.microsoft.com/office/drawing/2014/main" id="{D6D7D54E-1AF9-1031-E07D-7EB26EEF5CEC}"/>
              </a:ext>
            </a:extLst>
          </p:cNvPr>
          <p:cNvPicPr>
            <a:picLocks noChangeAspect="1"/>
          </p:cNvPicPr>
          <p:nvPr/>
        </p:nvPicPr>
        <p:blipFill>
          <a:blip r:embed="rId3"/>
          <a:stretch>
            <a:fillRect/>
          </a:stretch>
        </p:blipFill>
        <p:spPr>
          <a:xfrm>
            <a:off x="6200289" y="1551945"/>
            <a:ext cx="2901696" cy="2176272"/>
          </a:xfrm>
          <a:prstGeom prst="rect">
            <a:avLst/>
          </a:prstGeom>
        </p:spPr>
      </p:pic>
      <p:pic>
        <p:nvPicPr>
          <p:cNvPr id="14" name="Picture 13" descr="Chart&#10;&#10;Description automatically generated">
            <a:extLst>
              <a:ext uri="{FF2B5EF4-FFF2-40B4-BE49-F238E27FC236}">
                <a16:creationId xmlns:a16="http://schemas.microsoft.com/office/drawing/2014/main" id="{B840F644-A8DB-339E-5CE7-D5344122379F}"/>
              </a:ext>
            </a:extLst>
          </p:cNvPr>
          <p:cNvPicPr>
            <a:picLocks noChangeAspect="1"/>
          </p:cNvPicPr>
          <p:nvPr/>
        </p:nvPicPr>
        <p:blipFill>
          <a:blip r:embed="rId4"/>
          <a:stretch>
            <a:fillRect/>
          </a:stretch>
        </p:blipFill>
        <p:spPr>
          <a:xfrm>
            <a:off x="9241348" y="1551945"/>
            <a:ext cx="2901696" cy="2176272"/>
          </a:xfrm>
          <a:prstGeom prst="rect">
            <a:avLst/>
          </a:prstGeom>
        </p:spPr>
      </p:pic>
      <p:pic>
        <p:nvPicPr>
          <p:cNvPr id="18" name="Picture 17" descr="Chart&#10;&#10;Description automatically generated">
            <a:extLst>
              <a:ext uri="{FF2B5EF4-FFF2-40B4-BE49-F238E27FC236}">
                <a16:creationId xmlns:a16="http://schemas.microsoft.com/office/drawing/2014/main" id="{7C676F21-B344-2018-F1AA-E6EFA5495764}"/>
              </a:ext>
            </a:extLst>
          </p:cNvPr>
          <p:cNvPicPr>
            <a:picLocks noChangeAspect="1"/>
          </p:cNvPicPr>
          <p:nvPr/>
        </p:nvPicPr>
        <p:blipFill>
          <a:blip r:embed="rId5"/>
          <a:stretch>
            <a:fillRect/>
          </a:stretch>
        </p:blipFill>
        <p:spPr>
          <a:xfrm>
            <a:off x="3308871" y="1551945"/>
            <a:ext cx="2901696" cy="2176272"/>
          </a:xfrm>
          <a:prstGeom prst="rect">
            <a:avLst/>
          </a:prstGeom>
        </p:spPr>
      </p:pic>
      <p:pic>
        <p:nvPicPr>
          <p:cNvPr id="21" name="Picture 20" descr="Chart&#10;&#10;Description automatically generated">
            <a:extLst>
              <a:ext uri="{FF2B5EF4-FFF2-40B4-BE49-F238E27FC236}">
                <a16:creationId xmlns:a16="http://schemas.microsoft.com/office/drawing/2014/main" id="{6B5B11A4-89F6-7D98-937E-3FBB23C4D8D0}"/>
              </a:ext>
            </a:extLst>
          </p:cNvPr>
          <p:cNvPicPr>
            <a:picLocks noChangeAspect="1"/>
          </p:cNvPicPr>
          <p:nvPr/>
        </p:nvPicPr>
        <p:blipFill>
          <a:blip r:embed="rId6"/>
          <a:stretch>
            <a:fillRect/>
          </a:stretch>
        </p:blipFill>
        <p:spPr>
          <a:xfrm>
            <a:off x="324708" y="3728217"/>
            <a:ext cx="2901696" cy="2176272"/>
          </a:xfrm>
          <a:prstGeom prst="rect">
            <a:avLst/>
          </a:prstGeom>
        </p:spPr>
      </p:pic>
      <p:pic>
        <p:nvPicPr>
          <p:cNvPr id="24" name="Picture 23" descr="Chart&#10;&#10;Description automatically generated">
            <a:extLst>
              <a:ext uri="{FF2B5EF4-FFF2-40B4-BE49-F238E27FC236}">
                <a16:creationId xmlns:a16="http://schemas.microsoft.com/office/drawing/2014/main" id="{C3621FC9-CA35-231F-2ECF-61F5C55BC221}"/>
              </a:ext>
            </a:extLst>
          </p:cNvPr>
          <p:cNvPicPr>
            <a:picLocks noChangeAspect="1"/>
          </p:cNvPicPr>
          <p:nvPr/>
        </p:nvPicPr>
        <p:blipFill>
          <a:blip r:embed="rId7"/>
          <a:stretch>
            <a:fillRect/>
          </a:stretch>
        </p:blipFill>
        <p:spPr>
          <a:xfrm>
            <a:off x="3365767" y="3727583"/>
            <a:ext cx="2926080" cy="2194560"/>
          </a:xfrm>
          <a:prstGeom prst="rect">
            <a:avLst/>
          </a:prstGeom>
        </p:spPr>
      </p:pic>
      <p:pic>
        <p:nvPicPr>
          <p:cNvPr id="26" name="Picture 25" descr="Chart, histogram&#10;&#10;Description automatically generated">
            <a:extLst>
              <a:ext uri="{FF2B5EF4-FFF2-40B4-BE49-F238E27FC236}">
                <a16:creationId xmlns:a16="http://schemas.microsoft.com/office/drawing/2014/main" id="{82002A2F-A1AF-08E7-9AC8-157686C40B05}"/>
              </a:ext>
            </a:extLst>
          </p:cNvPr>
          <p:cNvPicPr>
            <a:picLocks noChangeAspect="1"/>
          </p:cNvPicPr>
          <p:nvPr/>
        </p:nvPicPr>
        <p:blipFill>
          <a:blip r:embed="rId8"/>
          <a:stretch>
            <a:fillRect/>
          </a:stretch>
        </p:blipFill>
        <p:spPr>
          <a:xfrm>
            <a:off x="6210567" y="3768448"/>
            <a:ext cx="2901696" cy="2176272"/>
          </a:xfrm>
          <a:prstGeom prst="rect">
            <a:avLst/>
          </a:prstGeom>
        </p:spPr>
      </p:pic>
      <p:pic>
        <p:nvPicPr>
          <p:cNvPr id="29" name="Picture 28" descr="Chart, histogram&#10;&#10;Description automatically generated">
            <a:extLst>
              <a:ext uri="{FF2B5EF4-FFF2-40B4-BE49-F238E27FC236}">
                <a16:creationId xmlns:a16="http://schemas.microsoft.com/office/drawing/2014/main" id="{6D5AEB61-52B0-A2DA-4DB1-58D3BD6ED2A1}"/>
              </a:ext>
            </a:extLst>
          </p:cNvPr>
          <p:cNvPicPr>
            <a:picLocks noChangeAspect="1"/>
          </p:cNvPicPr>
          <p:nvPr/>
        </p:nvPicPr>
        <p:blipFill>
          <a:blip r:embed="rId9"/>
          <a:stretch>
            <a:fillRect/>
          </a:stretch>
        </p:blipFill>
        <p:spPr>
          <a:xfrm>
            <a:off x="9241348" y="3768448"/>
            <a:ext cx="2901696" cy="2176272"/>
          </a:xfrm>
          <a:prstGeom prst="rect">
            <a:avLst/>
          </a:prstGeom>
        </p:spPr>
      </p:pic>
    </p:spTree>
    <p:extLst>
      <p:ext uri="{BB962C8B-B14F-4D97-AF65-F5344CB8AC3E}">
        <p14:creationId xmlns:p14="http://schemas.microsoft.com/office/powerpoint/2010/main" val="53169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sz="3600" b="1" dirty="0">
                <a:solidFill>
                  <a:srgbClr val="003B7E"/>
                </a:solidFill>
                <a:latin typeface="Avenir Book" panose="02000503020000020003" pitchFamily="2" charset="0"/>
              </a:rPr>
              <a:t>Segmentation Result </a:t>
            </a:r>
            <a:r>
              <a:rPr kumimoji="1" lang="en-US" altLang="zh-CN" sz="3600" b="1" dirty="0">
                <a:solidFill>
                  <a:srgbClr val="003B7E"/>
                </a:solidFill>
                <a:latin typeface="Avenir Book" panose="02000503020000020003" pitchFamily="2" charset="0"/>
              </a:rPr>
              <a:t>Stack</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TextBox 6">
            <a:extLst>
              <a:ext uri="{FF2B5EF4-FFF2-40B4-BE49-F238E27FC236}">
                <a16:creationId xmlns:a16="http://schemas.microsoft.com/office/drawing/2014/main" id="{24D86A72-3737-6D84-A858-050AD597F3BB}"/>
              </a:ext>
            </a:extLst>
          </p:cNvPr>
          <p:cNvSpPr txBox="1"/>
          <p:nvPr/>
        </p:nvSpPr>
        <p:spPr>
          <a:xfrm>
            <a:off x="2133601" y="5246682"/>
            <a:ext cx="1757082" cy="369332"/>
          </a:xfrm>
          <a:prstGeom prst="rect">
            <a:avLst/>
          </a:prstGeom>
          <a:noFill/>
        </p:spPr>
        <p:txBody>
          <a:bodyPr wrap="square" rtlCol="0">
            <a:spAutoFit/>
          </a:bodyPr>
          <a:lstStyle/>
          <a:p>
            <a:r>
              <a:rPr lang="en-US" altLang="zh-CN" dirty="0"/>
              <a:t>Stack is the best</a:t>
            </a:r>
            <a:endParaRPr lang="en-US" dirty="0"/>
          </a:p>
        </p:txBody>
      </p:sp>
      <p:sp>
        <p:nvSpPr>
          <p:cNvPr id="8" name="TextBox 7">
            <a:extLst>
              <a:ext uri="{FF2B5EF4-FFF2-40B4-BE49-F238E27FC236}">
                <a16:creationId xmlns:a16="http://schemas.microsoft.com/office/drawing/2014/main" id="{585DF96D-22AE-1430-AE8D-36539DA89A83}"/>
              </a:ext>
            </a:extLst>
          </p:cNvPr>
          <p:cNvSpPr txBox="1"/>
          <p:nvPr/>
        </p:nvSpPr>
        <p:spPr>
          <a:xfrm>
            <a:off x="6951454" y="6191342"/>
            <a:ext cx="4775282" cy="307777"/>
          </a:xfrm>
          <a:prstGeom prst="rect">
            <a:avLst/>
          </a:prstGeom>
          <a:noFill/>
        </p:spPr>
        <p:txBody>
          <a:bodyPr wrap="none" rtlCol="0">
            <a:spAutoFit/>
          </a:bodyPr>
          <a:lstStyle/>
          <a:p>
            <a:r>
              <a:rPr lang="en-US" sz="1400" dirty="0"/>
              <a:t>Left is original image, middle is ground truth, right is prediction</a:t>
            </a:r>
          </a:p>
        </p:txBody>
      </p:sp>
      <p:pic>
        <p:nvPicPr>
          <p:cNvPr id="4" name="Picture 3">
            <a:extLst>
              <a:ext uri="{FF2B5EF4-FFF2-40B4-BE49-F238E27FC236}">
                <a16:creationId xmlns:a16="http://schemas.microsoft.com/office/drawing/2014/main" id="{6DDFA327-C202-6198-CE1D-75603D0F1118}"/>
              </a:ext>
            </a:extLst>
          </p:cNvPr>
          <p:cNvPicPr>
            <a:picLocks noChangeAspect="1"/>
          </p:cNvPicPr>
          <p:nvPr/>
        </p:nvPicPr>
        <p:blipFill>
          <a:blip r:embed="rId2"/>
          <a:stretch>
            <a:fillRect/>
          </a:stretch>
        </p:blipFill>
        <p:spPr>
          <a:xfrm>
            <a:off x="7291259" y="1321303"/>
            <a:ext cx="3991939" cy="4947490"/>
          </a:xfrm>
          <a:prstGeom prst="rect">
            <a:avLst/>
          </a:prstGeom>
        </p:spPr>
      </p:pic>
      <p:pic>
        <p:nvPicPr>
          <p:cNvPr id="10" name="Picture 9">
            <a:extLst>
              <a:ext uri="{FF2B5EF4-FFF2-40B4-BE49-F238E27FC236}">
                <a16:creationId xmlns:a16="http://schemas.microsoft.com/office/drawing/2014/main" id="{A15FDDDA-7453-01F0-23DA-C2B4CFA9B79F}"/>
              </a:ext>
            </a:extLst>
          </p:cNvPr>
          <p:cNvPicPr>
            <a:picLocks noChangeAspect="1"/>
          </p:cNvPicPr>
          <p:nvPr/>
        </p:nvPicPr>
        <p:blipFill>
          <a:blip r:embed="rId3"/>
          <a:stretch>
            <a:fillRect/>
          </a:stretch>
        </p:blipFill>
        <p:spPr>
          <a:xfrm>
            <a:off x="170249" y="1968338"/>
            <a:ext cx="7198758" cy="3140148"/>
          </a:xfrm>
          <a:prstGeom prst="rect">
            <a:avLst/>
          </a:prstGeom>
        </p:spPr>
      </p:pic>
    </p:spTree>
    <p:extLst>
      <p:ext uri="{BB962C8B-B14F-4D97-AF65-F5344CB8AC3E}">
        <p14:creationId xmlns:p14="http://schemas.microsoft.com/office/powerpoint/2010/main" val="2171638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en-US" b="1" dirty="0">
                <a:solidFill>
                  <a:srgbClr val="003B7E"/>
                </a:solidFill>
                <a:latin typeface="Avenir Book" panose="02000503020000020003" pitchFamily="2" charset="0"/>
              </a:rPr>
              <a:t>Feature Extraction</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766976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en-US" altLang="zh-CN" b="1" dirty="0">
                <a:solidFill>
                  <a:srgbClr val="003B7E"/>
                </a:solidFill>
                <a:latin typeface="Avenir Book" panose="02000503020000020003" pitchFamily="2" charset="0"/>
              </a:rPr>
              <a:t>Brief Introduction</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1067256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sz="3600" b="1" dirty="0">
                <a:solidFill>
                  <a:srgbClr val="003B7E"/>
                </a:solidFill>
                <a:latin typeface="Avenir Book" panose="02000503020000020003" pitchFamily="2" charset="0"/>
              </a:rPr>
              <a:t>Feature Extraction</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6" name="Picture 5">
            <a:extLst>
              <a:ext uri="{FF2B5EF4-FFF2-40B4-BE49-F238E27FC236}">
                <a16:creationId xmlns:a16="http://schemas.microsoft.com/office/drawing/2014/main" id="{EC7C99C0-82CA-4FE0-BFC0-CC93AF11CE3A}"/>
              </a:ext>
            </a:extLst>
          </p:cNvPr>
          <p:cNvPicPr>
            <a:picLocks noChangeAspect="1"/>
          </p:cNvPicPr>
          <p:nvPr/>
        </p:nvPicPr>
        <p:blipFill>
          <a:blip r:embed="rId2"/>
          <a:stretch>
            <a:fillRect/>
          </a:stretch>
        </p:blipFill>
        <p:spPr>
          <a:xfrm>
            <a:off x="7149929" y="0"/>
            <a:ext cx="5042070" cy="6496513"/>
          </a:xfrm>
          <a:prstGeom prst="rect">
            <a:avLst/>
          </a:prstGeom>
        </p:spPr>
      </p:pic>
      <p:pic>
        <p:nvPicPr>
          <p:cNvPr id="10" name="Picture 9">
            <a:extLst>
              <a:ext uri="{FF2B5EF4-FFF2-40B4-BE49-F238E27FC236}">
                <a16:creationId xmlns:a16="http://schemas.microsoft.com/office/drawing/2014/main" id="{BA69E068-DF2D-4C5A-A643-CB6834FDD7F0}"/>
              </a:ext>
            </a:extLst>
          </p:cNvPr>
          <p:cNvPicPr>
            <a:picLocks noChangeAspect="1"/>
          </p:cNvPicPr>
          <p:nvPr/>
        </p:nvPicPr>
        <p:blipFill>
          <a:blip r:embed="rId3"/>
          <a:stretch>
            <a:fillRect/>
          </a:stretch>
        </p:blipFill>
        <p:spPr>
          <a:xfrm>
            <a:off x="3484221" y="1243975"/>
            <a:ext cx="3325740" cy="5098010"/>
          </a:xfrm>
          <a:prstGeom prst="rect">
            <a:avLst/>
          </a:prstGeom>
        </p:spPr>
      </p:pic>
      <p:sp>
        <p:nvSpPr>
          <p:cNvPr id="12" name="TextBox 11">
            <a:extLst>
              <a:ext uri="{FF2B5EF4-FFF2-40B4-BE49-F238E27FC236}">
                <a16:creationId xmlns:a16="http://schemas.microsoft.com/office/drawing/2014/main" id="{878D16DF-6B9F-438F-8C15-1FFFC5239D18}"/>
              </a:ext>
            </a:extLst>
          </p:cNvPr>
          <p:cNvSpPr txBox="1"/>
          <p:nvPr/>
        </p:nvSpPr>
        <p:spPr>
          <a:xfrm>
            <a:off x="170249" y="1471176"/>
            <a:ext cx="2974004"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a:t>In the feature Extraction procedure, we apply </a:t>
            </a:r>
            <a:r>
              <a:rPr lang="en-US" sz="1600" dirty="0">
                <a:solidFill>
                  <a:srgbClr val="FF6501"/>
                </a:solidFill>
              </a:rPr>
              <a:t>conventional</a:t>
            </a:r>
            <a:r>
              <a:rPr lang="en-US" sz="1600" dirty="0"/>
              <a:t> CV method, using specific equation to calculate features to put image information from 2D to 1D</a:t>
            </a:r>
          </a:p>
          <a:p>
            <a:pPr marL="285750" indent="-285750">
              <a:buFont typeface="Arial" panose="020B0604020202020204" pitchFamily="34" charset="0"/>
              <a:buChar char="•"/>
            </a:pPr>
            <a:r>
              <a:rPr lang="en-US" sz="1600" dirty="0"/>
              <a:t>At first, I use my own code to calculate features, but the speed is slow. Right now, we use </a:t>
            </a:r>
            <a:r>
              <a:rPr lang="en-US" sz="1600" dirty="0" err="1"/>
              <a:t>pyradiomics</a:t>
            </a:r>
            <a:r>
              <a:rPr lang="en-US" sz="1600" dirty="0"/>
              <a:t> module to extract features from ROI</a:t>
            </a:r>
          </a:p>
          <a:p>
            <a:pPr marL="285750" indent="-285750">
              <a:buFont typeface="Arial" panose="020B0604020202020204" pitchFamily="34" charset="0"/>
              <a:buChar char="•"/>
            </a:pPr>
            <a:r>
              <a:rPr lang="en-US" sz="1600" dirty="0" err="1">
                <a:solidFill>
                  <a:srgbClr val="FF6501"/>
                </a:solidFill>
              </a:rPr>
              <a:t>Pyradiomics</a:t>
            </a:r>
            <a:r>
              <a:rPr lang="en-US" sz="1600" dirty="0"/>
              <a:t> have 120 features, most of them are texture features.</a:t>
            </a:r>
          </a:p>
          <a:p>
            <a:pPr marL="285750" indent="-285750">
              <a:buFont typeface="Arial" panose="020B0604020202020204" pitchFamily="34" charset="0"/>
              <a:buChar char="•"/>
            </a:pPr>
            <a:r>
              <a:rPr lang="en-US" sz="1600" dirty="0"/>
              <a:t>The most classical texture feature design is using </a:t>
            </a:r>
            <a:r>
              <a:rPr lang="en-US" sz="1600" dirty="0">
                <a:solidFill>
                  <a:srgbClr val="FF6501"/>
                </a:solidFill>
              </a:rPr>
              <a:t>GLCM</a:t>
            </a:r>
          </a:p>
        </p:txBody>
      </p:sp>
    </p:spTree>
    <p:extLst>
      <p:ext uri="{BB962C8B-B14F-4D97-AF65-F5344CB8AC3E}">
        <p14:creationId xmlns:p14="http://schemas.microsoft.com/office/powerpoint/2010/main" val="2277346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en-US" b="1" dirty="0">
                <a:solidFill>
                  <a:srgbClr val="003B7E"/>
                </a:solidFill>
                <a:latin typeface="Avenir Book" panose="02000503020000020003" pitchFamily="2" charset="0"/>
              </a:rPr>
              <a:t>Subtype classification</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337826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sz="3600" b="1" dirty="0">
                <a:solidFill>
                  <a:srgbClr val="003B7E"/>
                </a:solidFill>
                <a:latin typeface="Avenir Book" panose="02000503020000020003" pitchFamily="2" charset="0"/>
              </a:rPr>
              <a:t>Classify GBM Subtypes</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Picture 2" descr="Chart&#10;&#10;Description automatically generated with medium confidence">
            <a:extLst>
              <a:ext uri="{FF2B5EF4-FFF2-40B4-BE49-F238E27FC236}">
                <a16:creationId xmlns:a16="http://schemas.microsoft.com/office/drawing/2014/main" id="{920E31CC-86D1-46DC-AA95-20529E321E04}"/>
              </a:ext>
            </a:extLst>
          </p:cNvPr>
          <p:cNvPicPr>
            <a:picLocks noChangeAspect="1"/>
          </p:cNvPicPr>
          <p:nvPr/>
        </p:nvPicPr>
        <p:blipFill>
          <a:blip r:embed="rId2"/>
          <a:stretch>
            <a:fillRect/>
          </a:stretch>
        </p:blipFill>
        <p:spPr>
          <a:xfrm>
            <a:off x="-1" y="1471863"/>
            <a:ext cx="12192000" cy="3048000"/>
          </a:xfrm>
          <a:prstGeom prst="rect">
            <a:avLst/>
          </a:prstGeom>
        </p:spPr>
      </p:pic>
      <p:sp>
        <p:nvSpPr>
          <p:cNvPr id="4" name="TextBox 3">
            <a:extLst>
              <a:ext uri="{FF2B5EF4-FFF2-40B4-BE49-F238E27FC236}">
                <a16:creationId xmlns:a16="http://schemas.microsoft.com/office/drawing/2014/main" id="{7AB80F21-21BE-4BAA-8832-5170F0E0FEB9}"/>
              </a:ext>
            </a:extLst>
          </p:cNvPr>
          <p:cNvSpPr txBox="1"/>
          <p:nvPr/>
        </p:nvSpPr>
        <p:spPr>
          <a:xfrm>
            <a:off x="537410" y="4519863"/>
            <a:ext cx="1953099" cy="369332"/>
          </a:xfrm>
          <a:prstGeom prst="rect">
            <a:avLst/>
          </a:prstGeom>
          <a:noFill/>
        </p:spPr>
        <p:txBody>
          <a:bodyPr wrap="none" rtlCol="0">
            <a:spAutoFit/>
          </a:bodyPr>
          <a:lstStyle/>
          <a:p>
            <a:r>
              <a:rPr lang="en-US" dirty="0"/>
              <a:t>Decision Tree: 56%</a:t>
            </a:r>
          </a:p>
        </p:txBody>
      </p:sp>
      <p:sp>
        <p:nvSpPr>
          <p:cNvPr id="6" name="TextBox 5">
            <a:extLst>
              <a:ext uri="{FF2B5EF4-FFF2-40B4-BE49-F238E27FC236}">
                <a16:creationId xmlns:a16="http://schemas.microsoft.com/office/drawing/2014/main" id="{2B54C254-BE2E-427A-B543-9618A340B6AE}"/>
              </a:ext>
            </a:extLst>
          </p:cNvPr>
          <p:cNvSpPr txBox="1"/>
          <p:nvPr/>
        </p:nvSpPr>
        <p:spPr>
          <a:xfrm>
            <a:off x="170249" y="1344938"/>
            <a:ext cx="1135567" cy="369332"/>
          </a:xfrm>
          <a:prstGeom prst="rect">
            <a:avLst/>
          </a:prstGeom>
          <a:noFill/>
        </p:spPr>
        <p:txBody>
          <a:bodyPr wrap="none" rtlCol="0">
            <a:spAutoFit/>
          </a:bodyPr>
          <a:lstStyle/>
          <a:p>
            <a:r>
              <a:rPr lang="en-US" dirty="0"/>
              <a:t>Overview:</a:t>
            </a:r>
          </a:p>
        </p:txBody>
      </p:sp>
      <p:sp>
        <p:nvSpPr>
          <p:cNvPr id="17" name="TextBox 16">
            <a:extLst>
              <a:ext uri="{FF2B5EF4-FFF2-40B4-BE49-F238E27FC236}">
                <a16:creationId xmlns:a16="http://schemas.microsoft.com/office/drawing/2014/main" id="{62E98AF5-B3FC-43ED-8937-D506229642F5}"/>
              </a:ext>
            </a:extLst>
          </p:cNvPr>
          <p:cNvSpPr txBox="1"/>
          <p:nvPr/>
        </p:nvSpPr>
        <p:spPr>
          <a:xfrm>
            <a:off x="3553327" y="4519863"/>
            <a:ext cx="2118785" cy="369332"/>
          </a:xfrm>
          <a:prstGeom prst="rect">
            <a:avLst/>
          </a:prstGeom>
          <a:noFill/>
        </p:spPr>
        <p:txBody>
          <a:bodyPr wrap="none" rtlCol="0">
            <a:spAutoFit/>
          </a:bodyPr>
          <a:lstStyle/>
          <a:p>
            <a:r>
              <a:rPr lang="en-US" dirty="0"/>
              <a:t>Random Forest: 77%</a:t>
            </a:r>
          </a:p>
        </p:txBody>
      </p:sp>
      <p:sp>
        <p:nvSpPr>
          <p:cNvPr id="7" name="TextBox 6">
            <a:extLst>
              <a:ext uri="{FF2B5EF4-FFF2-40B4-BE49-F238E27FC236}">
                <a16:creationId xmlns:a16="http://schemas.microsoft.com/office/drawing/2014/main" id="{6968A7D5-866B-453E-8B7B-6D20A7F1B5B8}"/>
              </a:ext>
            </a:extLst>
          </p:cNvPr>
          <p:cNvSpPr txBox="1"/>
          <p:nvPr/>
        </p:nvSpPr>
        <p:spPr>
          <a:xfrm>
            <a:off x="7002379" y="4513266"/>
            <a:ext cx="1112805" cy="369332"/>
          </a:xfrm>
          <a:prstGeom prst="rect">
            <a:avLst/>
          </a:prstGeom>
          <a:noFill/>
        </p:spPr>
        <p:txBody>
          <a:bodyPr wrap="none" rtlCol="0">
            <a:spAutoFit/>
          </a:bodyPr>
          <a:lstStyle/>
          <a:p>
            <a:r>
              <a:rPr lang="en-US" dirty="0"/>
              <a:t>MLP: 80%</a:t>
            </a:r>
          </a:p>
        </p:txBody>
      </p:sp>
      <p:sp>
        <p:nvSpPr>
          <p:cNvPr id="8" name="TextBox 7">
            <a:extLst>
              <a:ext uri="{FF2B5EF4-FFF2-40B4-BE49-F238E27FC236}">
                <a16:creationId xmlns:a16="http://schemas.microsoft.com/office/drawing/2014/main" id="{EF734CCB-E20C-476A-8470-E73B16796D67}"/>
              </a:ext>
            </a:extLst>
          </p:cNvPr>
          <p:cNvSpPr txBox="1"/>
          <p:nvPr/>
        </p:nvSpPr>
        <p:spPr>
          <a:xfrm>
            <a:off x="9939846" y="4462122"/>
            <a:ext cx="1816523" cy="369332"/>
          </a:xfrm>
          <a:prstGeom prst="rect">
            <a:avLst/>
          </a:prstGeom>
          <a:noFill/>
        </p:spPr>
        <p:txBody>
          <a:bodyPr wrap="none" rtlCol="0">
            <a:spAutoFit/>
          </a:bodyPr>
          <a:lstStyle/>
          <a:p>
            <a:r>
              <a:rPr lang="en-US" dirty="0"/>
              <a:t>Linear SVM: 40% </a:t>
            </a:r>
          </a:p>
        </p:txBody>
      </p:sp>
      <p:sp>
        <p:nvSpPr>
          <p:cNvPr id="9" name="TextBox 8">
            <a:extLst>
              <a:ext uri="{FF2B5EF4-FFF2-40B4-BE49-F238E27FC236}">
                <a16:creationId xmlns:a16="http://schemas.microsoft.com/office/drawing/2014/main" id="{0A0FEA65-06E5-4231-B3D5-0385434A92F3}"/>
              </a:ext>
            </a:extLst>
          </p:cNvPr>
          <p:cNvSpPr txBox="1"/>
          <p:nvPr/>
        </p:nvSpPr>
        <p:spPr>
          <a:xfrm>
            <a:off x="3187148" y="5357169"/>
            <a:ext cx="5465407" cy="646331"/>
          </a:xfrm>
          <a:prstGeom prst="rect">
            <a:avLst/>
          </a:prstGeom>
          <a:noFill/>
        </p:spPr>
        <p:txBody>
          <a:bodyPr wrap="none" rtlCol="0">
            <a:spAutoFit/>
          </a:bodyPr>
          <a:lstStyle/>
          <a:p>
            <a:pPr algn="ctr"/>
            <a:r>
              <a:rPr lang="en-US" b="1" dirty="0"/>
              <a:t>MLP have the best preference in classifying this dataset</a:t>
            </a:r>
          </a:p>
          <a:p>
            <a:pPr algn="ctr"/>
            <a:r>
              <a:rPr lang="en-US" b="1" dirty="0"/>
              <a:t>This dataset is not linear relationship</a:t>
            </a:r>
          </a:p>
        </p:txBody>
      </p:sp>
    </p:spTree>
    <p:extLst>
      <p:ext uri="{BB962C8B-B14F-4D97-AF65-F5344CB8AC3E}">
        <p14:creationId xmlns:p14="http://schemas.microsoft.com/office/powerpoint/2010/main" val="2366589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sz="3600" b="1" dirty="0">
                <a:solidFill>
                  <a:srgbClr val="003B7E"/>
                </a:solidFill>
                <a:latin typeface="Avenir Book" panose="02000503020000020003" pitchFamily="2" charset="0"/>
              </a:rPr>
              <a:t>Classify GBM Subtypes</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Picture 2" descr="Graphical user interface, application&#10;&#10;Description automatically generated">
            <a:extLst>
              <a:ext uri="{FF2B5EF4-FFF2-40B4-BE49-F238E27FC236}">
                <a16:creationId xmlns:a16="http://schemas.microsoft.com/office/drawing/2014/main" id="{025BC377-CFA9-4DDA-946F-6D5CC5721EA9}"/>
              </a:ext>
            </a:extLst>
          </p:cNvPr>
          <p:cNvPicPr>
            <a:picLocks noChangeAspect="1"/>
          </p:cNvPicPr>
          <p:nvPr/>
        </p:nvPicPr>
        <p:blipFill>
          <a:blip r:embed="rId2"/>
          <a:stretch>
            <a:fillRect/>
          </a:stretch>
        </p:blipFill>
        <p:spPr>
          <a:xfrm>
            <a:off x="-1" y="1568981"/>
            <a:ext cx="12192000" cy="3048000"/>
          </a:xfrm>
          <a:prstGeom prst="rect">
            <a:avLst/>
          </a:prstGeom>
        </p:spPr>
      </p:pic>
      <p:sp>
        <p:nvSpPr>
          <p:cNvPr id="11" name="TextBox 10">
            <a:extLst>
              <a:ext uri="{FF2B5EF4-FFF2-40B4-BE49-F238E27FC236}">
                <a16:creationId xmlns:a16="http://schemas.microsoft.com/office/drawing/2014/main" id="{89219931-2715-4D7F-96F0-C32C78D98E8D}"/>
              </a:ext>
            </a:extLst>
          </p:cNvPr>
          <p:cNvSpPr txBox="1"/>
          <p:nvPr/>
        </p:nvSpPr>
        <p:spPr>
          <a:xfrm>
            <a:off x="537410" y="4519863"/>
            <a:ext cx="1953099" cy="369332"/>
          </a:xfrm>
          <a:prstGeom prst="rect">
            <a:avLst/>
          </a:prstGeom>
          <a:noFill/>
        </p:spPr>
        <p:txBody>
          <a:bodyPr wrap="none" rtlCol="0">
            <a:spAutoFit/>
          </a:bodyPr>
          <a:lstStyle/>
          <a:p>
            <a:r>
              <a:rPr lang="en-US" dirty="0"/>
              <a:t>Decision Tree: 68%</a:t>
            </a:r>
          </a:p>
        </p:txBody>
      </p:sp>
      <p:sp>
        <p:nvSpPr>
          <p:cNvPr id="12" name="TextBox 11">
            <a:extLst>
              <a:ext uri="{FF2B5EF4-FFF2-40B4-BE49-F238E27FC236}">
                <a16:creationId xmlns:a16="http://schemas.microsoft.com/office/drawing/2014/main" id="{B1DD966C-DA1D-4007-9518-A7249F39B9C4}"/>
              </a:ext>
            </a:extLst>
          </p:cNvPr>
          <p:cNvSpPr txBox="1"/>
          <p:nvPr/>
        </p:nvSpPr>
        <p:spPr>
          <a:xfrm>
            <a:off x="3553327" y="4519863"/>
            <a:ext cx="2118785" cy="369332"/>
          </a:xfrm>
          <a:prstGeom prst="rect">
            <a:avLst/>
          </a:prstGeom>
          <a:noFill/>
        </p:spPr>
        <p:txBody>
          <a:bodyPr wrap="none" rtlCol="0">
            <a:spAutoFit/>
          </a:bodyPr>
          <a:lstStyle/>
          <a:p>
            <a:r>
              <a:rPr lang="en-US" dirty="0"/>
              <a:t>Random Forest: 84%</a:t>
            </a:r>
          </a:p>
        </p:txBody>
      </p:sp>
      <p:sp>
        <p:nvSpPr>
          <p:cNvPr id="13" name="TextBox 12">
            <a:extLst>
              <a:ext uri="{FF2B5EF4-FFF2-40B4-BE49-F238E27FC236}">
                <a16:creationId xmlns:a16="http://schemas.microsoft.com/office/drawing/2014/main" id="{A4740D0A-40ED-40D9-B896-9CEC9F3D075F}"/>
              </a:ext>
            </a:extLst>
          </p:cNvPr>
          <p:cNvSpPr txBox="1"/>
          <p:nvPr/>
        </p:nvSpPr>
        <p:spPr>
          <a:xfrm>
            <a:off x="7002379" y="4513266"/>
            <a:ext cx="1112805" cy="369332"/>
          </a:xfrm>
          <a:prstGeom prst="rect">
            <a:avLst/>
          </a:prstGeom>
          <a:noFill/>
        </p:spPr>
        <p:txBody>
          <a:bodyPr wrap="none" rtlCol="0">
            <a:spAutoFit/>
          </a:bodyPr>
          <a:lstStyle/>
          <a:p>
            <a:r>
              <a:rPr lang="en-US" dirty="0"/>
              <a:t>MLP: 88%</a:t>
            </a:r>
          </a:p>
        </p:txBody>
      </p:sp>
      <p:sp>
        <p:nvSpPr>
          <p:cNvPr id="14" name="TextBox 13">
            <a:extLst>
              <a:ext uri="{FF2B5EF4-FFF2-40B4-BE49-F238E27FC236}">
                <a16:creationId xmlns:a16="http://schemas.microsoft.com/office/drawing/2014/main" id="{250C937C-68D0-41FE-A1E1-14CC2A758EEE}"/>
              </a:ext>
            </a:extLst>
          </p:cNvPr>
          <p:cNvSpPr txBox="1"/>
          <p:nvPr/>
        </p:nvSpPr>
        <p:spPr>
          <a:xfrm>
            <a:off x="9939846" y="4462122"/>
            <a:ext cx="1816523" cy="369332"/>
          </a:xfrm>
          <a:prstGeom prst="rect">
            <a:avLst/>
          </a:prstGeom>
          <a:noFill/>
        </p:spPr>
        <p:txBody>
          <a:bodyPr wrap="none" rtlCol="0">
            <a:spAutoFit/>
          </a:bodyPr>
          <a:lstStyle/>
          <a:p>
            <a:r>
              <a:rPr lang="en-US" dirty="0"/>
              <a:t>Linear SVM: 54% </a:t>
            </a:r>
          </a:p>
        </p:txBody>
      </p:sp>
      <p:sp>
        <p:nvSpPr>
          <p:cNvPr id="15" name="TextBox 14">
            <a:extLst>
              <a:ext uri="{FF2B5EF4-FFF2-40B4-BE49-F238E27FC236}">
                <a16:creationId xmlns:a16="http://schemas.microsoft.com/office/drawing/2014/main" id="{1F2BC9D0-39E8-4B79-AA58-6193A3596B8E}"/>
              </a:ext>
            </a:extLst>
          </p:cNvPr>
          <p:cNvSpPr txBox="1"/>
          <p:nvPr/>
        </p:nvSpPr>
        <p:spPr>
          <a:xfrm>
            <a:off x="3262881" y="5106356"/>
            <a:ext cx="5666235" cy="923330"/>
          </a:xfrm>
          <a:prstGeom prst="rect">
            <a:avLst/>
          </a:prstGeom>
          <a:noFill/>
        </p:spPr>
        <p:txBody>
          <a:bodyPr wrap="square" rtlCol="0">
            <a:spAutoFit/>
          </a:bodyPr>
          <a:lstStyle/>
          <a:p>
            <a:pPr algn="ctr"/>
            <a:r>
              <a:rPr lang="en-US" b="1" dirty="0"/>
              <a:t>Because one GBM cancer in one</a:t>
            </a:r>
            <a:r>
              <a:rPr lang="zh-CN" altLang="en-US" b="1" dirty="0"/>
              <a:t> </a:t>
            </a:r>
            <a:r>
              <a:rPr lang="en-US" altLang="zh-CN" b="1" dirty="0"/>
              <a:t>patient have different subtypes in different subregions, using two subtypes combined into a tuple as a label is very not scientific</a:t>
            </a:r>
            <a:endParaRPr lang="en-US" b="1" dirty="0"/>
          </a:p>
        </p:txBody>
      </p:sp>
    </p:spTree>
    <p:extLst>
      <p:ext uri="{BB962C8B-B14F-4D97-AF65-F5344CB8AC3E}">
        <p14:creationId xmlns:p14="http://schemas.microsoft.com/office/powerpoint/2010/main" val="3056643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sz="3600" b="1" dirty="0">
                <a:solidFill>
                  <a:srgbClr val="003B7E"/>
                </a:solidFill>
                <a:latin typeface="Avenir Book" panose="02000503020000020003" pitchFamily="2" charset="0"/>
              </a:rPr>
              <a:t>Classify GBM Subtypes</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Picture 2" descr="Graphical user interface, application&#10;&#10;Description automatically generated">
            <a:extLst>
              <a:ext uri="{FF2B5EF4-FFF2-40B4-BE49-F238E27FC236}">
                <a16:creationId xmlns:a16="http://schemas.microsoft.com/office/drawing/2014/main" id="{025BC377-CFA9-4DDA-946F-6D5CC5721EA9}"/>
              </a:ext>
            </a:extLst>
          </p:cNvPr>
          <p:cNvPicPr>
            <a:picLocks noChangeAspect="1"/>
          </p:cNvPicPr>
          <p:nvPr/>
        </p:nvPicPr>
        <p:blipFill>
          <a:blip r:embed="rId2"/>
          <a:stretch>
            <a:fillRect/>
          </a:stretch>
        </p:blipFill>
        <p:spPr>
          <a:xfrm>
            <a:off x="-1" y="1568981"/>
            <a:ext cx="12192000" cy="3048000"/>
          </a:xfrm>
          <a:prstGeom prst="rect">
            <a:avLst/>
          </a:prstGeom>
        </p:spPr>
      </p:pic>
      <p:sp>
        <p:nvSpPr>
          <p:cNvPr id="11" name="TextBox 10">
            <a:extLst>
              <a:ext uri="{FF2B5EF4-FFF2-40B4-BE49-F238E27FC236}">
                <a16:creationId xmlns:a16="http://schemas.microsoft.com/office/drawing/2014/main" id="{89219931-2715-4D7F-96F0-C32C78D98E8D}"/>
              </a:ext>
            </a:extLst>
          </p:cNvPr>
          <p:cNvSpPr txBox="1"/>
          <p:nvPr/>
        </p:nvSpPr>
        <p:spPr>
          <a:xfrm>
            <a:off x="537410" y="4519863"/>
            <a:ext cx="1953099" cy="369332"/>
          </a:xfrm>
          <a:prstGeom prst="rect">
            <a:avLst/>
          </a:prstGeom>
          <a:noFill/>
        </p:spPr>
        <p:txBody>
          <a:bodyPr wrap="none" rtlCol="0">
            <a:spAutoFit/>
          </a:bodyPr>
          <a:lstStyle/>
          <a:p>
            <a:r>
              <a:rPr lang="en-US" dirty="0"/>
              <a:t>Decision Tree: 68%</a:t>
            </a:r>
          </a:p>
        </p:txBody>
      </p:sp>
      <p:sp>
        <p:nvSpPr>
          <p:cNvPr id="12" name="TextBox 11">
            <a:extLst>
              <a:ext uri="{FF2B5EF4-FFF2-40B4-BE49-F238E27FC236}">
                <a16:creationId xmlns:a16="http://schemas.microsoft.com/office/drawing/2014/main" id="{B1DD966C-DA1D-4007-9518-A7249F39B9C4}"/>
              </a:ext>
            </a:extLst>
          </p:cNvPr>
          <p:cNvSpPr txBox="1"/>
          <p:nvPr/>
        </p:nvSpPr>
        <p:spPr>
          <a:xfrm>
            <a:off x="3553327" y="4519863"/>
            <a:ext cx="2118785" cy="369332"/>
          </a:xfrm>
          <a:prstGeom prst="rect">
            <a:avLst/>
          </a:prstGeom>
          <a:noFill/>
        </p:spPr>
        <p:txBody>
          <a:bodyPr wrap="none" rtlCol="0">
            <a:spAutoFit/>
          </a:bodyPr>
          <a:lstStyle/>
          <a:p>
            <a:r>
              <a:rPr lang="en-US" dirty="0"/>
              <a:t>Random Forest: 84%</a:t>
            </a:r>
          </a:p>
        </p:txBody>
      </p:sp>
      <p:sp>
        <p:nvSpPr>
          <p:cNvPr id="13" name="TextBox 12">
            <a:extLst>
              <a:ext uri="{FF2B5EF4-FFF2-40B4-BE49-F238E27FC236}">
                <a16:creationId xmlns:a16="http://schemas.microsoft.com/office/drawing/2014/main" id="{A4740D0A-40ED-40D9-B896-9CEC9F3D075F}"/>
              </a:ext>
            </a:extLst>
          </p:cNvPr>
          <p:cNvSpPr txBox="1"/>
          <p:nvPr/>
        </p:nvSpPr>
        <p:spPr>
          <a:xfrm>
            <a:off x="7002379" y="4513266"/>
            <a:ext cx="1112805" cy="369332"/>
          </a:xfrm>
          <a:prstGeom prst="rect">
            <a:avLst/>
          </a:prstGeom>
          <a:noFill/>
        </p:spPr>
        <p:txBody>
          <a:bodyPr wrap="none" rtlCol="0">
            <a:spAutoFit/>
          </a:bodyPr>
          <a:lstStyle/>
          <a:p>
            <a:r>
              <a:rPr lang="en-US" dirty="0"/>
              <a:t>MLP: 88%</a:t>
            </a:r>
          </a:p>
        </p:txBody>
      </p:sp>
      <p:sp>
        <p:nvSpPr>
          <p:cNvPr id="14" name="TextBox 13">
            <a:extLst>
              <a:ext uri="{FF2B5EF4-FFF2-40B4-BE49-F238E27FC236}">
                <a16:creationId xmlns:a16="http://schemas.microsoft.com/office/drawing/2014/main" id="{250C937C-68D0-41FE-A1E1-14CC2A758EEE}"/>
              </a:ext>
            </a:extLst>
          </p:cNvPr>
          <p:cNvSpPr txBox="1"/>
          <p:nvPr/>
        </p:nvSpPr>
        <p:spPr>
          <a:xfrm>
            <a:off x="9939846" y="4462122"/>
            <a:ext cx="1816523" cy="369332"/>
          </a:xfrm>
          <a:prstGeom prst="rect">
            <a:avLst/>
          </a:prstGeom>
          <a:noFill/>
        </p:spPr>
        <p:txBody>
          <a:bodyPr wrap="none" rtlCol="0">
            <a:spAutoFit/>
          </a:bodyPr>
          <a:lstStyle/>
          <a:p>
            <a:r>
              <a:rPr lang="en-US" dirty="0"/>
              <a:t>Linear SVM: 54% </a:t>
            </a:r>
          </a:p>
        </p:txBody>
      </p:sp>
      <p:sp>
        <p:nvSpPr>
          <p:cNvPr id="15" name="TextBox 14">
            <a:extLst>
              <a:ext uri="{FF2B5EF4-FFF2-40B4-BE49-F238E27FC236}">
                <a16:creationId xmlns:a16="http://schemas.microsoft.com/office/drawing/2014/main" id="{1F2BC9D0-39E8-4B79-AA58-6193A3596B8E}"/>
              </a:ext>
            </a:extLst>
          </p:cNvPr>
          <p:cNvSpPr txBox="1"/>
          <p:nvPr/>
        </p:nvSpPr>
        <p:spPr>
          <a:xfrm>
            <a:off x="3262881" y="5106356"/>
            <a:ext cx="5666235" cy="923330"/>
          </a:xfrm>
          <a:prstGeom prst="rect">
            <a:avLst/>
          </a:prstGeom>
          <a:noFill/>
        </p:spPr>
        <p:txBody>
          <a:bodyPr wrap="square" rtlCol="0">
            <a:spAutoFit/>
          </a:bodyPr>
          <a:lstStyle/>
          <a:p>
            <a:pPr algn="ctr"/>
            <a:r>
              <a:rPr lang="en-US" b="1" dirty="0"/>
              <a:t>Because one GBM cancer in one</a:t>
            </a:r>
            <a:r>
              <a:rPr lang="zh-CN" altLang="en-US" b="1" dirty="0"/>
              <a:t> </a:t>
            </a:r>
            <a:r>
              <a:rPr lang="en-US" altLang="zh-CN" b="1" dirty="0"/>
              <a:t>patient have different subtypes in different subregions, using two subtypes combined into a tuple as a label is very not scientific</a:t>
            </a:r>
            <a:endParaRPr lang="en-US" b="1" dirty="0"/>
          </a:p>
        </p:txBody>
      </p:sp>
    </p:spTree>
    <p:extLst>
      <p:ext uri="{BB962C8B-B14F-4D97-AF65-F5344CB8AC3E}">
        <p14:creationId xmlns:p14="http://schemas.microsoft.com/office/powerpoint/2010/main" val="3290663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sz="3600" b="1" dirty="0">
                <a:solidFill>
                  <a:srgbClr val="003B7E"/>
                </a:solidFill>
                <a:latin typeface="Avenir Book" panose="02000503020000020003" pitchFamily="2" charset="0"/>
              </a:rPr>
              <a:t>Classify GBM Subtypes</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TextBox 5">
            <a:extLst>
              <a:ext uri="{FF2B5EF4-FFF2-40B4-BE49-F238E27FC236}">
                <a16:creationId xmlns:a16="http://schemas.microsoft.com/office/drawing/2014/main" id="{0B68D336-F651-4798-8B56-8F0262D41A6B}"/>
              </a:ext>
            </a:extLst>
          </p:cNvPr>
          <p:cNvSpPr txBox="1"/>
          <p:nvPr/>
        </p:nvSpPr>
        <p:spPr>
          <a:xfrm>
            <a:off x="1163932" y="5034002"/>
            <a:ext cx="2118785" cy="369332"/>
          </a:xfrm>
          <a:prstGeom prst="rect">
            <a:avLst/>
          </a:prstGeom>
          <a:noFill/>
        </p:spPr>
        <p:txBody>
          <a:bodyPr wrap="none" rtlCol="0">
            <a:spAutoFit/>
          </a:bodyPr>
          <a:lstStyle/>
          <a:p>
            <a:r>
              <a:rPr lang="en-US" altLang="zh-CN" dirty="0"/>
              <a:t>Random Forest: 87%</a:t>
            </a:r>
            <a:endParaRPr lang="en-US" dirty="0"/>
          </a:p>
        </p:txBody>
      </p:sp>
      <p:grpSp>
        <p:nvGrpSpPr>
          <p:cNvPr id="16" name="Group 15">
            <a:extLst>
              <a:ext uri="{FF2B5EF4-FFF2-40B4-BE49-F238E27FC236}">
                <a16:creationId xmlns:a16="http://schemas.microsoft.com/office/drawing/2014/main" id="{DB5B3C6F-9A3A-4FAB-80AA-5C78EFCD5596}"/>
              </a:ext>
            </a:extLst>
          </p:cNvPr>
          <p:cNvGrpSpPr/>
          <p:nvPr/>
        </p:nvGrpSpPr>
        <p:grpSpPr>
          <a:xfrm>
            <a:off x="537171" y="1376402"/>
            <a:ext cx="7609876" cy="3657600"/>
            <a:chOff x="537171" y="1376402"/>
            <a:chExt cx="7609876" cy="3657600"/>
          </a:xfrm>
        </p:grpSpPr>
        <p:pic>
          <p:nvPicPr>
            <p:cNvPr id="8" name="Picture 7" descr="Chart, treemap chart&#10;&#10;Description automatically generated">
              <a:extLst>
                <a:ext uri="{FF2B5EF4-FFF2-40B4-BE49-F238E27FC236}">
                  <a16:creationId xmlns:a16="http://schemas.microsoft.com/office/drawing/2014/main" id="{1E1DF40C-EA5A-4A89-A4AF-C7119359ECD8}"/>
                </a:ext>
              </a:extLst>
            </p:cNvPr>
            <p:cNvPicPr>
              <a:picLocks noChangeAspect="1"/>
            </p:cNvPicPr>
            <p:nvPr/>
          </p:nvPicPr>
          <p:blipFill>
            <a:blip r:embed="rId2"/>
            <a:stretch>
              <a:fillRect/>
            </a:stretch>
          </p:blipFill>
          <p:spPr>
            <a:xfrm>
              <a:off x="4489447" y="1376402"/>
              <a:ext cx="3657600" cy="3657600"/>
            </a:xfrm>
            <a:prstGeom prst="rect">
              <a:avLst/>
            </a:prstGeom>
          </p:spPr>
        </p:pic>
        <p:pic>
          <p:nvPicPr>
            <p:cNvPr id="10" name="Picture 9" descr="Chart, treemap chart&#10;&#10;Description automatically generated">
              <a:extLst>
                <a:ext uri="{FF2B5EF4-FFF2-40B4-BE49-F238E27FC236}">
                  <a16:creationId xmlns:a16="http://schemas.microsoft.com/office/drawing/2014/main" id="{F6725746-194D-4E68-A1C5-2C09C9ED6091}"/>
                </a:ext>
              </a:extLst>
            </p:cNvPr>
            <p:cNvPicPr>
              <a:picLocks noChangeAspect="1"/>
            </p:cNvPicPr>
            <p:nvPr/>
          </p:nvPicPr>
          <p:blipFill>
            <a:blip r:embed="rId3"/>
            <a:stretch>
              <a:fillRect/>
            </a:stretch>
          </p:blipFill>
          <p:spPr>
            <a:xfrm>
              <a:off x="537171" y="1376402"/>
              <a:ext cx="3657600" cy="3657600"/>
            </a:xfrm>
            <a:prstGeom prst="rect">
              <a:avLst/>
            </a:prstGeom>
          </p:spPr>
        </p:pic>
      </p:grpSp>
      <p:sp>
        <p:nvSpPr>
          <p:cNvPr id="17" name="TextBox 16">
            <a:extLst>
              <a:ext uri="{FF2B5EF4-FFF2-40B4-BE49-F238E27FC236}">
                <a16:creationId xmlns:a16="http://schemas.microsoft.com/office/drawing/2014/main" id="{CB18EDF6-5B21-40C3-89D6-7BB81DF7129F}"/>
              </a:ext>
            </a:extLst>
          </p:cNvPr>
          <p:cNvSpPr txBox="1"/>
          <p:nvPr/>
        </p:nvSpPr>
        <p:spPr>
          <a:xfrm>
            <a:off x="5761844" y="5034002"/>
            <a:ext cx="1112805" cy="369332"/>
          </a:xfrm>
          <a:prstGeom prst="rect">
            <a:avLst/>
          </a:prstGeom>
          <a:noFill/>
        </p:spPr>
        <p:txBody>
          <a:bodyPr wrap="none" rtlCol="0">
            <a:spAutoFit/>
          </a:bodyPr>
          <a:lstStyle/>
          <a:p>
            <a:r>
              <a:rPr lang="en-US" dirty="0"/>
              <a:t>MLP: 92%</a:t>
            </a:r>
          </a:p>
        </p:txBody>
      </p:sp>
      <p:sp>
        <p:nvSpPr>
          <p:cNvPr id="18" name="TextBox 17">
            <a:extLst>
              <a:ext uri="{FF2B5EF4-FFF2-40B4-BE49-F238E27FC236}">
                <a16:creationId xmlns:a16="http://schemas.microsoft.com/office/drawing/2014/main" id="{69E49425-06EC-4910-9579-4A1BC2BD8E35}"/>
              </a:ext>
            </a:extLst>
          </p:cNvPr>
          <p:cNvSpPr txBox="1"/>
          <p:nvPr/>
        </p:nvSpPr>
        <p:spPr>
          <a:xfrm>
            <a:off x="8067675" y="2605037"/>
            <a:ext cx="3587154" cy="1477328"/>
          </a:xfrm>
          <a:prstGeom prst="rect">
            <a:avLst/>
          </a:prstGeom>
          <a:noFill/>
        </p:spPr>
        <p:txBody>
          <a:bodyPr wrap="square" rtlCol="0">
            <a:spAutoFit/>
          </a:bodyPr>
          <a:lstStyle/>
          <a:p>
            <a:r>
              <a:rPr lang="en-US" altLang="zh-CN" dirty="0"/>
              <a:t>According to Wang's research in 2017, Neural cannot be counted as a molecular subtype alone, and can be combined with </a:t>
            </a:r>
            <a:r>
              <a:rPr lang="en-US" altLang="zh-CN" dirty="0" err="1"/>
              <a:t>Proneural</a:t>
            </a:r>
            <a:r>
              <a:rPr lang="en-US" altLang="zh-CN" dirty="0"/>
              <a:t> to be regarded as the same type</a:t>
            </a:r>
            <a:endParaRPr lang="en-US" dirty="0"/>
          </a:p>
        </p:txBody>
      </p:sp>
    </p:spTree>
    <p:extLst>
      <p:ext uri="{BB962C8B-B14F-4D97-AF65-F5344CB8AC3E}">
        <p14:creationId xmlns:p14="http://schemas.microsoft.com/office/powerpoint/2010/main" val="3460046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en-US" altLang="zh-CN" b="1" dirty="0">
                <a:solidFill>
                  <a:srgbClr val="003B7E"/>
                </a:solidFill>
                <a:latin typeface="Avenir Book" panose="02000503020000020003" pitchFamily="2" charset="0"/>
              </a:rPr>
              <a:t>Mutual Information</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808582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altLang="zh-CN" sz="3600" b="1" dirty="0">
                <a:solidFill>
                  <a:srgbClr val="003B7E"/>
                </a:solidFill>
                <a:latin typeface="Avenir Book" panose="02000503020000020003" pitchFamily="2" charset="0"/>
              </a:rPr>
              <a:t>Mutual Information</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Picture 2" descr="A picture containing chart&#10;&#10;Description automatically generated">
            <a:extLst>
              <a:ext uri="{FF2B5EF4-FFF2-40B4-BE49-F238E27FC236}">
                <a16:creationId xmlns:a16="http://schemas.microsoft.com/office/drawing/2014/main" id="{CE7CA1D8-A50C-C49F-FC0C-3DF8D161C677}"/>
              </a:ext>
            </a:extLst>
          </p:cNvPr>
          <p:cNvPicPr>
            <a:picLocks noChangeAspect="1"/>
          </p:cNvPicPr>
          <p:nvPr/>
        </p:nvPicPr>
        <p:blipFill rotWithShape="1">
          <a:blip r:embed="rId2"/>
          <a:srcRect t="9758" r="14172" b="9200"/>
          <a:stretch/>
        </p:blipFill>
        <p:spPr>
          <a:xfrm>
            <a:off x="456745" y="1496304"/>
            <a:ext cx="4864555" cy="4593352"/>
          </a:xfrm>
          <a:prstGeom prst="rect">
            <a:avLst/>
          </a:prstGeom>
        </p:spPr>
      </p:pic>
      <p:sp>
        <p:nvSpPr>
          <p:cNvPr id="19" name="TextBox 18">
            <a:extLst>
              <a:ext uri="{FF2B5EF4-FFF2-40B4-BE49-F238E27FC236}">
                <a16:creationId xmlns:a16="http://schemas.microsoft.com/office/drawing/2014/main" id="{126E826C-C281-EDAD-8AE2-93FE25C96239}"/>
              </a:ext>
            </a:extLst>
          </p:cNvPr>
          <p:cNvSpPr txBox="1"/>
          <p:nvPr/>
        </p:nvSpPr>
        <p:spPr>
          <a:xfrm>
            <a:off x="5759450" y="2143889"/>
            <a:ext cx="6108700" cy="2862322"/>
          </a:xfrm>
          <a:prstGeom prst="rect">
            <a:avLst/>
          </a:prstGeom>
          <a:noFill/>
        </p:spPr>
        <p:txBody>
          <a:bodyPr wrap="square">
            <a:spAutoFit/>
          </a:bodyPr>
          <a:lstStyle/>
          <a:p>
            <a:r>
              <a:rPr lang="en-US" dirty="0"/>
              <a:t>Through mutual information analysis, we can see that image features are closely related to genes CD44, TGFBR2, IGFBP2, and MECOM, both in the core area of the tumor and in the infiltrated area. Other gene expression is almost irrelevant. Perhaps this conclusion can reveal more key genes for transcription-based molecular subtype classification. At present, strong evidence cannot be drawn only through the mutual information analysis of radiomic characteristics and gene strength, and it needs to be combined at the biological level to explore.</a:t>
            </a:r>
          </a:p>
        </p:txBody>
      </p:sp>
    </p:spTree>
    <p:extLst>
      <p:ext uri="{BB962C8B-B14F-4D97-AF65-F5344CB8AC3E}">
        <p14:creationId xmlns:p14="http://schemas.microsoft.com/office/powerpoint/2010/main" val="76052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en-US" altLang="zh-CN" b="1" dirty="0">
                <a:solidFill>
                  <a:srgbClr val="003B7E"/>
                </a:solidFill>
                <a:latin typeface="Avenir Book" panose="02000503020000020003" pitchFamily="2" charset="0"/>
              </a:rPr>
              <a:t>GUI</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474052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sz="3600" b="1" dirty="0">
                <a:solidFill>
                  <a:srgbClr val="003B7E"/>
                </a:solidFill>
                <a:latin typeface="Avenir Book" panose="02000503020000020003" pitchFamily="2" charset="0"/>
              </a:rPr>
              <a:t>GUI</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New Tab">
            <a:hlinkClick r:id="" action="ppaction://media"/>
            <a:extLst>
              <a:ext uri="{FF2B5EF4-FFF2-40B4-BE49-F238E27FC236}">
                <a16:creationId xmlns:a16="http://schemas.microsoft.com/office/drawing/2014/main" id="{2413C815-D2B7-D2EA-48F3-B489A0B930B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8761" y="1210429"/>
            <a:ext cx="9134475" cy="5138142"/>
          </a:xfrm>
          <a:prstGeom prst="rect">
            <a:avLst/>
          </a:prstGeom>
        </p:spPr>
      </p:pic>
    </p:spTree>
    <p:extLst>
      <p:ext uri="{BB962C8B-B14F-4D97-AF65-F5344CB8AC3E}">
        <p14:creationId xmlns:p14="http://schemas.microsoft.com/office/powerpoint/2010/main" val="31501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6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FF14-35DC-714D-8A1B-C345FEA5CD52}"/>
              </a:ext>
            </a:extLst>
          </p:cNvPr>
          <p:cNvSpPr>
            <a:spLocks noGrp="1"/>
          </p:cNvSpPr>
          <p:nvPr>
            <p:ph type="title"/>
          </p:nvPr>
        </p:nvSpPr>
        <p:spPr>
          <a:xfrm>
            <a:off x="378066" y="165694"/>
            <a:ext cx="5596806" cy="838096"/>
          </a:xfrm>
        </p:spPr>
        <p:txBody>
          <a:bodyPr>
            <a:normAutofit/>
          </a:bodyPr>
          <a:lstStyle/>
          <a:p>
            <a:r>
              <a:rPr kumimoji="1" lang="en-US" sz="4000" b="1" dirty="0">
                <a:solidFill>
                  <a:srgbClr val="003B7E"/>
                </a:solidFill>
                <a:latin typeface="Avenir Book" panose="02000503020000020003" pitchFamily="2" charset="0"/>
              </a:rPr>
              <a:t>Glioblastoma</a:t>
            </a:r>
            <a:endParaRPr kumimoji="1" lang="en-CN" sz="4000" b="1" dirty="0">
              <a:solidFill>
                <a:srgbClr val="003B7E"/>
              </a:solidFill>
              <a:latin typeface="Avenir Book" panose="02000503020000020003" pitchFamily="2" charset="0"/>
            </a:endParaRPr>
          </a:p>
        </p:txBody>
      </p:sp>
      <p:sp>
        <p:nvSpPr>
          <p:cNvPr id="4" name="Rectangle 3">
            <a:extLst>
              <a:ext uri="{FF2B5EF4-FFF2-40B4-BE49-F238E27FC236}">
                <a16:creationId xmlns:a16="http://schemas.microsoft.com/office/drawing/2014/main" id="{A8628ACB-C883-F645-921A-37EB448DA1EF}"/>
              </a:ext>
            </a:extLst>
          </p:cNvPr>
          <p:cNvSpPr/>
          <p:nvPr/>
        </p:nvSpPr>
        <p:spPr>
          <a:xfrm>
            <a:off x="-1" y="927975"/>
            <a:ext cx="5361709" cy="75815"/>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TextBox 5">
            <a:extLst>
              <a:ext uri="{FF2B5EF4-FFF2-40B4-BE49-F238E27FC236}">
                <a16:creationId xmlns:a16="http://schemas.microsoft.com/office/drawing/2014/main" id="{FADD28E6-05C0-43E8-B507-06657E338571}"/>
              </a:ext>
            </a:extLst>
          </p:cNvPr>
          <p:cNvSpPr txBox="1"/>
          <p:nvPr/>
        </p:nvSpPr>
        <p:spPr>
          <a:xfrm>
            <a:off x="378066" y="1757082"/>
            <a:ext cx="5054546" cy="3693319"/>
          </a:xfrm>
          <a:prstGeom prst="rect">
            <a:avLst/>
          </a:prstGeom>
          <a:noFill/>
        </p:spPr>
        <p:txBody>
          <a:bodyPr wrap="square" rtlCol="0">
            <a:spAutoFit/>
          </a:bodyPr>
          <a:lstStyle/>
          <a:p>
            <a:pPr marL="285750" indent="-285750">
              <a:buFont typeface="Arial" panose="020B0604020202020204" pitchFamily="34" charset="0"/>
              <a:buChar char="•"/>
            </a:pPr>
            <a:r>
              <a:rPr lang="en-US" dirty="0"/>
              <a:t>Glioblastoma (GBM) is a highly aggressive adult brain tumor and the deadliest brain tumor that originates in glial cells.</a:t>
            </a:r>
          </a:p>
          <a:p>
            <a:pPr marL="285750" indent="-285750">
              <a:buFont typeface="Arial" panose="020B0604020202020204" pitchFamily="34" charset="0"/>
              <a:buChar char="•"/>
            </a:pPr>
            <a:r>
              <a:rPr lang="en-US" dirty="0"/>
              <a:t>A</a:t>
            </a:r>
            <a:r>
              <a:rPr lang="en-US" sz="1800" b="0" i="0" u="none" strike="noStrike" baseline="0" dirty="0"/>
              <a:t> high degree of heterogeneity in both space and time</a:t>
            </a:r>
          </a:p>
          <a:p>
            <a:pPr marL="742950" lvl="1" indent="-285750">
              <a:buFont typeface="Arial" panose="020B0604020202020204" pitchFamily="34" charset="0"/>
              <a:buChar char="•"/>
            </a:pPr>
            <a:r>
              <a:rPr lang="en-US" dirty="0"/>
              <a:t>D</a:t>
            </a:r>
            <a:r>
              <a:rPr lang="en-US" b="0" i="0" u="none" strike="noStrike" baseline="0" dirty="0"/>
              <a:t>o not respond well to prescribed therapy because therapy targets the entire tumor rather than specific genetic sub-regions.</a:t>
            </a:r>
          </a:p>
          <a:p>
            <a:pPr marL="285750" indent="-285750">
              <a:buFont typeface="Arial" panose="020B0604020202020204" pitchFamily="34" charset="0"/>
              <a:buChar char="•"/>
            </a:pPr>
            <a:r>
              <a:rPr lang="en-US" dirty="0"/>
              <a:t>Three main c</a:t>
            </a:r>
            <a:r>
              <a:rPr lang="en-US" altLang="zh-CN" dirty="0"/>
              <a:t>riteria to divide GBM subtypes</a:t>
            </a:r>
          </a:p>
          <a:p>
            <a:pPr marL="742950" lvl="1" indent="-285750">
              <a:buFont typeface="Arial" panose="020B0604020202020204" pitchFamily="34" charset="0"/>
              <a:buChar char="•"/>
            </a:pPr>
            <a:r>
              <a:rPr lang="en-US" b="0" i="0" u="none" strike="noStrike" baseline="0" dirty="0"/>
              <a:t>The most common subtype we use in lab is </a:t>
            </a:r>
            <a:r>
              <a:rPr lang="en-US" b="0" i="0" u="none" strike="noStrike" baseline="0" dirty="0" err="1"/>
              <a:t>Varhaak</a:t>
            </a:r>
            <a:r>
              <a:rPr lang="en-US" b="0" i="0" u="none" strike="noStrike" baseline="0" dirty="0"/>
              <a:t> et al. research in 2010</a:t>
            </a:r>
          </a:p>
          <a:p>
            <a:pPr marL="742950" lvl="1" indent="-285750">
              <a:buFont typeface="Arial" panose="020B0604020202020204" pitchFamily="34" charset="0"/>
              <a:buChar char="•"/>
            </a:pPr>
            <a:endParaRPr lang="en-US" dirty="0"/>
          </a:p>
          <a:p>
            <a:r>
              <a:rPr lang="en-US" dirty="0"/>
              <a:t> </a:t>
            </a:r>
          </a:p>
        </p:txBody>
      </p:sp>
      <p:pic>
        <p:nvPicPr>
          <p:cNvPr id="13" name="Picture 12">
            <a:extLst>
              <a:ext uri="{FF2B5EF4-FFF2-40B4-BE49-F238E27FC236}">
                <a16:creationId xmlns:a16="http://schemas.microsoft.com/office/drawing/2014/main" id="{690977EC-F992-411A-B2BA-F223FF9B6B9D}"/>
              </a:ext>
            </a:extLst>
          </p:cNvPr>
          <p:cNvPicPr>
            <a:picLocks noChangeAspect="1"/>
          </p:cNvPicPr>
          <p:nvPr/>
        </p:nvPicPr>
        <p:blipFill rotWithShape="1">
          <a:blip r:embed="rId2"/>
          <a:srcRect l="5430"/>
          <a:stretch/>
        </p:blipFill>
        <p:spPr>
          <a:xfrm>
            <a:off x="5607965" y="927975"/>
            <a:ext cx="6584034" cy="5327463"/>
          </a:xfrm>
          <a:prstGeom prst="rect">
            <a:avLst/>
          </a:prstGeom>
        </p:spPr>
      </p:pic>
    </p:spTree>
    <p:extLst>
      <p:ext uri="{BB962C8B-B14F-4D97-AF65-F5344CB8AC3E}">
        <p14:creationId xmlns:p14="http://schemas.microsoft.com/office/powerpoint/2010/main" val="2888582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en-US" b="1" dirty="0">
                <a:solidFill>
                  <a:srgbClr val="003B7E"/>
                </a:solidFill>
                <a:latin typeface="Avenir Book" panose="02000503020000020003" pitchFamily="2" charset="0"/>
              </a:rPr>
              <a:t>Conclusion, Significance &amp; Outlook</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748798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sz="4800" b="1" dirty="0">
                <a:solidFill>
                  <a:srgbClr val="003B7E"/>
                </a:solidFill>
                <a:latin typeface="Avenir Book" panose="02000503020000020003" pitchFamily="2" charset="0"/>
              </a:rPr>
              <a:t>Conclusion, Significance &amp; Outlook</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TextBox 1">
            <a:extLst>
              <a:ext uri="{FF2B5EF4-FFF2-40B4-BE49-F238E27FC236}">
                <a16:creationId xmlns:a16="http://schemas.microsoft.com/office/drawing/2014/main" id="{8652A941-420B-FD71-09B9-EF2E44922A41}"/>
              </a:ext>
            </a:extLst>
          </p:cNvPr>
          <p:cNvSpPr txBox="1"/>
          <p:nvPr/>
        </p:nvSpPr>
        <p:spPr>
          <a:xfrm>
            <a:off x="1026865" y="1452282"/>
            <a:ext cx="9063318" cy="4524315"/>
          </a:xfrm>
          <a:prstGeom prst="rect">
            <a:avLst/>
          </a:prstGeom>
          <a:noFill/>
        </p:spPr>
        <p:txBody>
          <a:bodyPr wrap="square" rtlCol="0">
            <a:spAutoFit/>
          </a:bodyPr>
          <a:lstStyle/>
          <a:p>
            <a:pPr marL="285750" indent="-285750">
              <a:buFont typeface="Arial" panose="020B0604020202020204" pitchFamily="34" charset="0"/>
              <a:buChar char="•"/>
            </a:pPr>
            <a:r>
              <a:rPr lang="en-US" dirty="0"/>
              <a:t>Conclusion:</a:t>
            </a:r>
          </a:p>
          <a:p>
            <a:pPr marL="742950" lvl="1" indent="-285750">
              <a:buFont typeface="Arial" panose="020B0604020202020204" pitchFamily="34" charset="0"/>
              <a:buChar char="•"/>
            </a:pPr>
            <a:r>
              <a:rPr lang="en-US" dirty="0"/>
              <a:t>For segmentation, we can draw a conclusion that the U-Net model can perform the “half-auto” segmentation very well. It means doctor need to do some manual annotation for some slice and then the model can perform very well on this patient.  This because the data we train the model is too little, it can not know all patients tumor feature and the GBM has  a very </a:t>
            </a:r>
            <a:r>
              <a:rPr lang="en-US" b="0" i="0" u="none" strike="noStrike" baseline="0" dirty="0"/>
              <a:t>high degree of heterogeneity in both space and time.</a:t>
            </a:r>
          </a:p>
          <a:p>
            <a:pPr marL="742950" lvl="1" indent="-285750">
              <a:buFont typeface="Arial" panose="020B0604020202020204" pitchFamily="34" charset="0"/>
              <a:buChar char="•"/>
            </a:pPr>
            <a:r>
              <a:rPr lang="en-US" dirty="0"/>
              <a:t>We can use MLP to classify the GBM subtype by the classical radiomic feature vector. It’s all about math, but can not be explained in bio-level, which is the common subject of radiomics.</a:t>
            </a:r>
          </a:p>
          <a:p>
            <a:pPr marL="285750" indent="-285750">
              <a:buFont typeface="Arial" panose="020B0604020202020204" pitchFamily="34" charset="0"/>
              <a:buChar char="•"/>
            </a:pPr>
            <a:r>
              <a:rPr lang="en-US" dirty="0"/>
              <a:t>Significance:</a:t>
            </a:r>
          </a:p>
          <a:p>
            <a:pPr marL="742950" lvl="1" indent="-285750">
              <a:buFont typeface="Arial" panose="020B0604020202020204" pitchFamily="34" charset="0"/>
              <a:buChar char="•"/>
            </a:pPr>
            <a:r>
              <a:rPr lang="en-US" b="0" i="0" dirty="0">
                <a:effectLst/>
                <a:latin typeface="Arial" panose="020B0604020202020204" pitchFamily="34" charset="0"/>
              </a:rPr>
              <a:t>Noninvasive</a:t>
            </a:r>
          </a:p>
          <a:p>
            <a:pPr marL="742950" lvl="1" indent="-285750">
              <a:buFont typeface="Arial" panose="020B0604020202020204" pitchFamily="34" charset="0"/>
              <a:buChar char="•"/>
            </a:pPr>
            <a:r>
              <a:rPr lang="en-US" b="0" i="0" dirty="0">
                <a:effectLst/>
                <a:latin typeface="Arial" panose="020B0604020202020204" pitchFamily="34" charset="0"/>
              </a:rPr>
              <a:t>Fast with low cost</a:t>
            </a:r>
            <a:endParaRPr lang="en-US" dirty="0">
              <a:latin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rPr>
              <a:t>Detect trend of tumor</a:t>
            </a:r>
          </a:p>
          <a:p>
            <a:pPr marL="285750" indent="-285750">
              <a:buFont typeface="Arial" panose="020B0604020202020204" pitchFamily="34" charset="0"/>
              <a:buChar char="•"/>
            </a:pPr>
            <a:r>
              <a:rPr lang="en-US" dirty="0"/>
              <a:t>Outlook:</a:t>
            </a:r>
          </a:p>
          <a:p>
            <a:pPr marL="742950" lvl="1" indent="-285750">
              <a:buFont typeface="Arial" panose="020B0604020202020204" pitchFamily="34" charset="0"/>
              <a:buChar char="•"/>
            </a:pPr>
            <a:r>
              <a:rPr lang="en-US" dirty="0"/>
              <a:t>GAN</a:t>
            </a:r>
          </a:p>
          <a:p>
            <a:pPr marL="742950" lvl="1" indent="-285750">
              <a:buFont typeface="Arial" panose="020B0604020202020204" pitchFamily="34" charset="0"/>
              <a:buChar char="•"/>
            </a:pPr>
            <a:r>
              <a:rPr lang="en-US" dirty="0"/>
              <a:t>Different </a:t>
            </a:r>
            <a:r>
              <a:rPr lang="en-US" dirty="0" err="1"/>
              <a:t>Unet</a:t>
            </a:r>
            <a:r>
              <a:rPr lang="en-US" dirty="0"/>
              <a:t> architecture: U-Net++, 3D U-Net, </a:t>
            </a:r>
            <a:r>
              <a:rPr lang="en-US" dirty="0" err="1"/>
              <a:t>TransUNet</a:t>
            </a:r>
            <a:endParaRPr lang="en-US" dirty="0"/>
          </a:p>
        </p:txBody>
      </p:sp>
    </p:spTree>
    <p:extLst>
      <p:ext uri="{BB962C8B-B14F-4D97-AF65-F5344CB8AC3E}">
        <p14:creationId xmlns:p14="http://schemas.microsoft.com/office/powerpoint/2010/main" val="3337224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FF14-35DC-714D-8A1B-C345FEA5CD52}"/>
              </a:ext>
            </a:extLst>
          </p:cNvPr>
          <p:cNvSpPr>
            <a:spLocks noGrp="1"/>
          </p:cNvSpPr>
          <p:nvPr>
            <p:ph type="title"/>
          </p:nvPr>
        </p:nvSpPr>
        <p:spPr>
          <a:xfrm>
            <a:off x="170249" y="130672"/>
            <a:ext cx="8114769" cy="838096"/>
          </a:xfrm>
        </p:spPr>
        <p:txBody>
          <a:bodyPr>
            <a:normAutofit/>
          </a:bodyPr>
          <a:lstStyle/>
          <a:p>
            <a:r>
              <a:rPr kumimoji="1" lang="en-US" sz="4000" b="1" dirty="0" err="1">
                <a:solidFill>
                  <a:srgbClr val="003B7E"/>
                </a:solidFill>
                <a:latin typeface="Avenir Book" panose="02000503020000020003" pitchFamily="2" charset="0"/>
              </a:rPr>
              <a:t>Radiogenomics</a:t>
            </a:r>
            <a:endParaRPr kumimoji="1" lang="en-CN" sz="4000" b="1" dirty="0">
              <a:solidFill>
                <a:srgbClr val="003B7E"/>
              </a:solidFill>
              <a:latin typeface="Avenir Book" panose="02000503020000020003" pitchFamily="2" charset="0"/>
            </a:endParaRPr>
          </a:p>
        </p:txBody>
      </p:sp>
      <p:sp>
        <p:nvSpPr>
          <p:cNvPr id="4" name="Rectangle 3">
            <a:extLst>
              <a:ext uri="{FF2B5EF4-FFF2-40B4-BE49-F238E27FC236}">
                <a16:creationId xmlns:a16="http://schemas.microsoft.com/office/drawing/2014/main" id="{A8628ACB-C883-F645-921A-37EB448DA1EF}"/>
              </a:ext>
            </a:extLst>
          </p:cNvPr>
          <p:cNvSpPr/>
          <p:nvPr/>
        </p:nvSpPr>
        <p:spPr>
          <a:xfrm flipV="1">
            <a:off x="0" y="852158"/>
            <a:ext cx="6913418" cy="758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6" name="Picture 5">
            <a:extLst>
              <a:ext uri="{FF2B5EF4-FFF2-40B4-BE49-F238E27FC236}">
                <a16:creationId xmlns:a16="http://schemas.microsoft.com/office/drawing/2014/main" id="{BE987A09-9F7B-4D12-B492-0F260D3C6ABF}"/>
              </a:ext>
            </a:extLst>
          </p:cNvPr>
          <p:cNvPicPr>
            <a:picLocks noChangeAspect="1"/>
          </p:cNvPicPr>
          <p:nvPr/>
        </p:nvPicPr>
        <p:blipFill>
          <a:blip r:embed="rId2"/>
          <a:stretch>
            <a:fillRect/>
          </a:stretch>
        </p:blipFill>
        <p:spPr>
          <a:xfrm>
            <a:off x="5020235" y="1550597"/>
            <a:ext cx="7171764" cy="3756805"/>
          </a:xfrm>
          <a:prstGeom prst="rect">
            <a:avLst/>
          </a:prstGeom>
        </p:spPr>
      </p:pic>
      <p:sp>
        <p:nvSpPr>
          <p:cNvPr id="12" name="TextBox 11">
            <a:extLst>
              <a:ext uri="{FF2B5EF4-FFF2-40B4-BE49-F238E27FC236}">
                <a16:creationId xmlns:a16="http://schemas.microsoft.com/office/drawing/2014/main" id="{C77386F6-70FC-44F2-A8F6-9957CE4B7D48}"/>
              </a:ext>
            </a:extLst>
          </p:cNvPr>
          <p:cNvSpPr txBox="1"/>
          <p:nvPr/>
        </p:nvSpPr>
        <p:spPr>
          <a:xfrm>
            <a:off x="170249" y="965511"/>
            <a:ext cx="4849986" cy="5449056"/>
          </a:xfrm>
          <a:prstGeom prst="rect">
            <a:avLst/>
          </a:prstGeom>
          <a:noFill/>
        </p:spPr>
        <p:txBody>
          <a:bodyPr wrap="square">
            <a:spAutoFit/>
          </a:bodyPr>
          <a:lstStyle/>
          <a:p>
            <a:pPr marL="342900" indent="-342900">
              <a:lnSpc>
                <a:spcPct val="150000"/>
              </a:lnSpc>
              <a:buAutoNum type="arabicPeriod"/>
            </a:pPr>
            <a:r>
              <a:rPr lang="en-US" b="0" i="0" dirty="0">
                <a:effectLst/>
              </a:rPr>
              <a:t>Image acquisition;</a:t>
            </a:r>
          </a:p>
          <a:p>
            <a:pPr marL="342900" indent="-342900">
              <a:lnSpc>
                <a:spcPct val="150000"/>
              </a:lnSpc>
              <a:buAutoNum type="arabicPeriod"/>
            </a:pPr>
            <a:r>
              <a:rPr lang="en-US" b="0" i="0" dirty="0">
                <a:effectLst/>
              </a:rPr>
              <a:t>Image processing, including noise/artifact reduction, intensity and/or orientation standardization, coregistration of the multiparametric MRI scans</a:t>
            </a:r>
            <a:endParaRPr lang="en-US" dirty="0"/>
          </a:p>
          <a:p>
            <a:pPr marL="342900" indent="-342900">
              <a:lnSpc>
                <a:spcPct val="150000"/>
              </a:lnSpc>
              <a:buAutoNum type="arabicPeriod"/>
            </a:pPr>
            <a:r>
              <a:rPr lang="en-US" b="1" i="0" dirty="0">
                <a:solidFill>
                  <a:srgbClr val="FF6501"/>
                </a:solidFill>
                <a:effectLst/>
              </a:rPr>
              <a:t>ROI definition </a:t>
            </a:r>
            <a:r>
              <a:rPr lang="en-US" b="0" i="0" dirty="0">
                <a:effectLst/>
              </a:rPr>
              <a:t>using manual annotation or </a:t>
            </a:r>
            <a:r>
              <a:rPr lang="en-US" b="0" i="0" dirty="0">
                <a:solidFill>
                  <a:srgbClr val="FF6501"/>
                </a:solidFill>
                <a:effectLst/>
              </a:rPr>
              <a:t>automatic segmentation</a:t>
            </a:r>
            <a:endParaRPr lang="en-US" dirty="0">
              <a:solidFill>
                <a:srgbClr val="FF6501"/>
              </a:solidFill>
            </a:endParaRPr>
          </a:p>
          <a:p>
            <a:pPr marL="342900" indent="-342900">
              <a:lnSpc>
                <a:spcPct val="150000"/>
              </a:lnSpc>
              <a:buAutoNum type="arabicPeriod"/>
            </a:pPr>
            <a:r>
              <a:rPr lang="en-US" b="1" dirty="0">
                <a:solidFill>
                  <a:srgbClr val="FF6501"/>
                </a:solidFill>
              </a:rPr>
              <a:t>F</a:t>
            </a:r>
            <a:r>
              <a:rPr lang="en-US" b="1" i="0" dirty="0">
                <a:solidFill>
                  <a:srgbClr val="FF6501"/>
                </a:solidFill>
                <a:effectLst/>
              </a:rPr>
              <a:t>eature extraction </a:t>
            </a:r>
            <a:r>
              <a:rPr lang="en-US" b="0" i="0" dirty="0">
                <a:effectLst/>
              </a:rPr>
              <a:t>based on human-engineered (conventional radiomics) or deep-learning approaches</a:t>
            </a:r>
            <a:endParaRPr lang="en-US" dirty="0"/>
          </a:p>
          <a:p>
            <a:pPr marL="342900" indent="-342900">
              <a:lnSpc>
                <a:spcPct val="150000"/>
              </a:lnSpc>
              <a:buAutoNum type="arabicPeriod"/>
            </a:pPr>
            <a:r>
              <a:rPr lang="en-US" b="1" dirty="0">
                <a:solidFill>
                  <a:srgbClr val="FF6501"/>
                </a:solidFill>
              </a:rPr>
              <a:t>D</a:t>
            </a:r>
            <a:r>
              <a:rPr lang="en-US" b="1" i="0" dirty="0">
                <a:solidFill>
                  <a:srgbClr val="FF6501"/>
                </a:solidFill>
                <a:effectLst/>
              </a:rPr>
              <a:t>ata analysis</a:t>
            </a:r>
            <a:r>
              <a:rPr lang="en-US" b="0" i="0" dirty="0">
                <a:effectLst/>
              </a:rPr>
              <a:t>, involving machine/deep-learning methods for feature selection, classification, and cross-validation</a:t>
            </a:r>
            <a:endParaRPr lang="en-US" dirty="0"/>
          </a:p>
        </p:txBody>
      </p:sp>
    </p:spTree>
    <p:extLst>
      <p:ext uri="{BB962C8B-B14F-4D97-AF65-F5344CB8AC3E}">
        <p14:creationId xmlns:p14="http://schemas.microsoft.com/office/powerpoint/2010/main" val="2385372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en-US" b="1" dirty="0">
                <a:solidFill>
                  <a:srgbClr val="003B7E"/>
                </a:solidFill>
                <a:latin typeface="Avenir Book" panose="02000503020000020003" pitchFamily="2" charset="0"/>
              </a:rPr>
              <a:t>Segmentation</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14803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sz="3600" b="1" dirty="0">
                <a:solidFill>
                  <a:srgbClr val="003B7E"/>
                </a:solidFill>
                <a:latin typeface="Avenir Book" panose="02000503020000020003" pitchFamily="2" charset="0"/>
              </a:rPr>
              <a:t>Segmentation Approaches</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 name="Picture 9">
            <a:extLst>
              <a:ext uri="{FF2B5EF4-FFF2-40B4-BE49-F238E27FC236}">
                <a16:creationId xmlns:a16="http://schemas.microsoft.com/office/drawing/2014/main" id="{C3CA4FB2-78E7-4EEC-BD36-B6C1A3750E84}"/>
              </a:ext>
            </a:extLst>
          </p:cNvPr>
          <p:cNvPicPr>
            <a:picLocks noChangeAspect="1"/>
          </p:cNvPicPr>
          <p:nvPr/>
        </p:nvPicPr>
        <p:blipFill>
          <a:blip r:embed="rId2"/>
          <a:stretch>
            <a:fillRect/>
          </a:stretch>
        </p:blipFill>
        <p:spPr>
          <a:xfrm>
            <a:off x="618804" y="1777349"/>
            <a:ext cx="3611841" cy="1441843"/>
          </a:xfrm>
          <a:prstGeom prst="rect">
            <a:avLst/>
          </a:prstGeom>
        </p:spPr>
      </p:pic>
      <p:pic>
        <p:nvPicPr>
          <p:cNvPr id="12" name="Picture 11">
            <a:extLst>
              <a:ext uri="{FF2B5EF4-FFF2-40B4-BE49-F238E27FC236}">
                <a16:creationId xmlns:a16="http://schemas.microsoft.com/office/drawing/2014/main" id="{99D2D79D-D32B-4C75-BCF0-62128F135024}"/>
              </a:ext>
            </a:extLst>
          </p:cNvPr>
          <p:cNvPicPr>
            <a:picLocks noChangeAspect="1"/>
          </p:cNvPicPr>
          <p:nvPr/>
        </p:nvPicPr>
        <p:blipFill>
          <a:blip r:embed="rId3"/>
          <a:stretch>
            <a:fillRect/>
          </a:stretch>
        </p:blipFill>
        <p:spPr>
          <a:xfrm>
            <a:off x="506185" y="3991425"/>
            <a:ext cx="4917621" cy="1221673"/>
          </a:xfrm>
          <a:prstGeom prst="rect">
            <a:avLst/>
          </a:prstGeom>
        </p:spPr>
      </p:pic>
      <p:pic>
        <p:nvPicPr>
          <p:cNvPr id="14" name="Picture 13">
            <a:extLst>
              <a:ext uri="{FF2B5EF4-FFF2-40B4-BE49-F238E27FC236}">
                <a16:creationId xmlns:a16="http://schemas.microsoft.com/office/drawing/2014/main" id="{FD8967CC-574F-442B-B6D4-C04F79205F98}"/>
              </a:ext>
            </a:extLst>
          </p:cNvPr>
          <p:cNvPicPr>
            <a:picLocks noChangeAspect="1"/>
          </p:cNvPicPr>
          <p:nvPr/>
        </p:nvPicPr>
        <p:blipFill>
          <a:blip r:embed="rId4"/>
          <a:stretch>
            <a:fillRect/>
          </a:stretch>
        </p:blipFill>
        <p:spPr>
          <a:xfrm>
            <a:off x="6662058" y="1481315"/>
            <a:ext cx="3533479" cy="1946540"/>
          </a:xfrm>
          <a:prstGeom prst="rect">
            <a:avLst/>
          </a:prstGeom>
        </p:spPr>
      </p:pic>
      <p:pic>
        <p:nvPicPr>
          <p:cNvPr id="16" name="Picture 15">
            <a:extLst>
              <a:ext uri="{FF2B5EF4-FFF2-40B4-BE49-F238E27FC236}">
                <a16:creationId xmlns:a16="http://schemas.microsoft.com/office/drawing/2014/main" id="{F4F15A2F-D0F7-4627-BC7F-7A2FAE1F1652}"/>
              </a:ext>
            </a:extLst>
          </p:cNvPr>
          <p:cNvPicPr>
            <a:picLocks noChangeAspect="1"/>
          </p:cNvPicPr>
          <p:nvPr/>
        </p:nvPicPr>
        <p:blipFill>
          <a:blip r:embed="rId5"/>
          <a:stretch>
            <a:fillRect/>
          </a:stretch>
        </p:blipFill>
        <p:spPr>
          <a:xfrm>
            <a:off x="6474279" y="3782499"/>
            <a:ext cx="4091135" cy="1704639"/>
          </a:xfrm>
          <a:prstGeom prst="rect">
            <a:avLst/>
          </a:prstGeom>
        </p:spPr>
      </p:pic>
      <p:sp>
        <p:nvSpPr>
          <p:cNvPr id="23" name="TextBox 22">
            <a:extLst>
              <a:ext uri="{FF2B5EF4-FFF2-40B4-BE49-F238E27FC236}">
                <a16:creationId xmlns:a16="http://schemas.microsoft.com/office/drawing/2014/main" id="{690221FD-67DD-4DEB-88EA-FB1A50DD5306}"/>
              </a:ext>
            </a:extLst>
          </p:cNvPr>
          <p:cNvSpPr txBox="1"/>
          <p:nvPr/>
        </p:nvSpPr>
        <p:spPr>
          <a:xfrm>
            <a:off x="1404257" y="3396445"/>
            <a:ext cx="2620736" cy="307777"/>
          </a:xfrm>
          <a:prstGeom prst="rect">
            <a:avLst/>
          </a:prstGeom>
          <a:noFill/>
        </p:spPr>
        <p:txBody>
          <a:bodyPr wrap="square">
            <a:spAutoFit/>
          </a:bodyPr>
          <a:lstStyle/>
          <a:p>
            <a:r>
              <a:rPr lang="en-US" sz="1400" b="0" i="0" u="none" strike="noStrike" baseline="0" dirty="0"/>
              <a:t>Region-based Approaches</a:t>
            </a:r>
            <a:endParaRPr lang="en-US" sz="1400" dirty="0"/>
          </a:p>
        </p:txBody>
      </p:sp>
      <p:sp>
        <p:nvSpPr>
          <p:cNvPr id="24" name="TextBox 23">
            <a:extLst>
              <a:ext uri="{FF2B5EF4-FFF2-40B4-BE49-F238E27FC236}">
                <a16:creationId xmlns:a16="http://schemas.microsoft.com/office/drawing/2014/main" id="{BEE27573-EDF4-401C-B00E-6460FF59D615}"/>
              </a:ext>
            </a:extLst>
          </p:cNvPr>
          <p:cNvSpPr txBox="1"/>
          <p:nvPr/>
        </p:nvSpPr>
        <p:spPr>
          <a:xfrm>
            <a:off x="1744228" y="5391321"/>
            <a:ext cx="1940794" cy="307777"/>
          </a:xfrm>
          <a:prstGeom prst="rect">
            <a:avLst/>
          </a:prstGeom>
          <a:noFill/>
        </p:spPr>
        <p:txBody>
          <a:bodyPr wrap="square">
            <a:spAutoFit/>
          </a:bodyPr>
          <a:lstStyle/>
          <a:p>
            <a:r>
              <a:rPr lang="en-US" sz="1400" b="0" i="0" u="none" strike="noStrike" baseline="0" dirty="0">
                <a:latin typeface="CMR10"/>
              </a:rPr>
              <a:t>Edge-Based Approaches</a:t>
            </a:r>
            <a:endParaRPr lang="en-US" sz="1400" dirty="0"/>
          </a:p>
        </p:txBody>
      </p:sp>
      <p:sp>
        <p:nvSpPr>
          <p:cNvPr id="26" name="TextBox 25">
            <a:extLst>
              <a:ext uri="{FF2B5EF4-FFF2-40B4-BE49-F238E27FC236}">
                <a16:creationId xmlns:a16="http://schemas.microsoft.com/office/drawing/2014/main" id="{9A6DF4BC-8791-42AE-8ABD-656FC9B13F16}"/>
              </a:ext>
            </a:extLst>
          </p:cNvPr>
          <p:cNvSpPr txBox="1"/>
          <p:nvPr/>
        </p:nvSpPr>
        <p:spPr>
          <a:xfrm>
            <a:off x="7500672" y="3550333"/>
            <a:ext cx="2038348" cy="307777"/>
          </a:xfrm>
          <a:prstGeom prst="rect">
            <a:avLst/>
          </a:prstGeom>
          <a:noFill/>
        </p:spPr>
        <p:txBody>
          <a:bodyPr wrap="square">
            <a:spAutoFit/>
          </a:bodyPr>
          <a:lstStyle/>
          <a:p>
            <a:r>
              <a:rPr lang="en-US" sz="1400" b="0" i="0" u="none" strike="noStrike" baseline="0" dirty="0">
                <a:latin typeface="CMR10"/>
              </a:rPr>
              <a:t>Classification approaches</a:t>
            </a:r>
            <a:endParaRPr lang="en-US" sz="1400" dirty="0"/>
          </a:p>
        </p:txBody>
      </p:sp>
      <p:sp>
        <p:nvSpPr>
          <p:cNvPr id="28" name="TextBox 27">
            <a:extLst>
              <a:ext uri="{FF2B5EF4-FFF2-40B4-BE49-F238E27FC236}">
                <a16:creationId xmlns:a16="http://schemas.microsoft.com/office/drawing/2014/main" id="{C24C61DB-1130-4425-9CFD-7A7CE8A8A19D}"/>
              </a:ext>
            </a:extLst>
          </p:cNvPr>
          <p:cNvSpPr txBox="1"/>
          <p:nvPr/>
        </p:nvSpPr>
        <p:spPr>
          <a:xfrm>
            <a:off x="8143787" y="5411527"/>
            <a:ext cx="2051750" cy="307777"/>
          </a:xfrm>
          <a:prstGeom prst="rect">
            <a:avLst/>
          </a:prstGeom>
          <a:noFill/>
        </p:spPr>
        <p:txBody>
          <a:bodyPr wrap="square">
            <a:spAutoFit/>
          </a:bodyPr>
          <a:lstStyle/>
          <a:p>
            <a:r>
              <a:rPr lang="en-US" sz="1400" b="0" i="0" u="none" strike="noStrike" baseline="0" dirty="0" err="1">
                <a:latin typeface="CMR10"/>
              </a:rPr>
              <a:t>Altas</a:t>
            </a:r>
            <a:r>
              <a:rPr lang="en-US" sz="1400" b="0" i="0" u="none" strike="noStrike" baseline="0" dirty="0">
                <a:latin typeface="CMR10"/>
              </a:rPr>
              <a:t>-based </a:t>
            </a:r>
            <a:r>
              <a:rPr lang="en-US" sz="1400" b="0" i="0" u="none" strike="noStrike" baseline="0" dirty="0" err="1">
                <a:latin typeface="CMR10"/>
              </a:rPr>
              <a:t>approcahes</a:t>
            </a:r>
            <a:endParaRPr lang="en-US" sz="1400" dirty="0"/>
          </a:p>
        </p:txBody>
      </p:sp>
    </p:spTree>
    <p:extLst>
      <p:ext uri="{BB962C8B-B14F-4D97-AF65-F5344CB8AC3E}">
        <p14:creationId xmlns:p14="http://schemas.microsoft.com/office/powerpoint/2010/main" val="1368884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sz="3600" b="1" dirty="0">
                <a:solidFill>
                  <a:srgbClr val="003B7E"/>
                </a:solidFill>
                <a:latin typeface="Avenir Book" panose="02000503020000020003" pitchFamily="2" charset="0"/>
              </a:rPr>
              <a:t>Data</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TextBox 11">
            <a:extLst>
              <a:ext uri="{FF2B5EF4-FFF2-40B4-BE49-F238E27FC236}">
                <a16:creationId xmlns:a16="http://schemas.microsoft.com/office/drawing/2014/main" id="{164D4689-8F58-7D94-BE24-B56D1BAA046E}"/>
              </a:ext>
            </a:extLst>
          </p:cNvPr>
          <p:cNvSpPr txBox="1"/>
          <p:nvPr/>
        </p:nvSpPr>
        <p:spPr>
          <a:xfrm>
            <a:off x="7950200" y="1997839"/>
            <a:ext cx="390009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Public dataset – Ivy Gap</a:t>
            </a:r>
          </a:p>
          <a:p>
            <a:pPr marL="285750" indent="-285750">
              <a:buFont typeface="Arial" panose="020B0604020202020204" pitchFamily="34" charset="0"/>
              <a:buChar char="•"/>
            </a:pPr>
            <a:r>
              <a:rPr lang="en-US" dirty="0"/>
              <a:t>This data collection consists of MRI/CT scan data for brain tumor patients that form the cohort for the resource Ivy Glioblastoma Atlas Project (Ivy GAP). </a:t>
            </a:r>
          </a:p>
          <a:p>
            <a:pPr marL="285750" indent="-285750">
              <a:buFont typeface="Arial" panose="020B0604020202020204" pitchFamily="34" charset="0"/>
              <a:buChar char="•"/>
            </a:pPr>
            <a:r>
              <a:rPr lang="en-US" dirty="0"/>
              <a:t>There are 390 studies for 39 patients that include pre-surgery, post-surgery and follow up scans.</a:t>
            </a:r>
          </a:p>
          <a:p>
            <a:pPr marL="285750" indent="-285750">
              <a:buFont typeface="Arial" panose="020B0604020202020204" pitchFamily="34" charset="0"/>
              <a:buChar char="•"/>
            </a:pPr>
            <a:r>
              <a:rPr lang="en-US" dirty="0"/>
              <a:t>Manual annotation, transform to MNI space</a:t>
            </a:r>
          </a:p>
          <a:p>
            <a:pPr marL="285750" indent="-285750">
              <a:buFont typeface="Arial" panose="020B0604020202020204" pitchFamily="34" charset="0"/>
              <a:buChar char="•"/>
            </a:pPr>
            <a:r>
              <a:rPr lang="en-US" dirty="0"/>
              <a:t>We use slice in Z axis, from 30 – 150 slice to avoid boundary of brain</a:t>
            </a:r>
          </a:p>
        </p:txBody>
      </p:sp>
      <p:pic>
        <p:nvPicPr>
          <p:cNvPr id="15" name="Picture 14">
            <a:extLst>
              <a:ext uri="{FF2B5EF4-FFF2-40B4-BE49-F238E27FC236}">
                <a16:creationId xmlns:a16="http://schemas.microsoft.com/office/drawing/2014/main" id="{87922C8E-D8E6-F2C0-73A5-63F77464353F}"/>
              </a:ext>
            </a:extLst>
          </p:cNvPr>
          <p:cNvPicPr>
            <a:picLocks noChangeAspect="1"/>
          </p:cNvPicPr>
          <p:nvPr/>
        </p:nvPicPr>
        <p:blipFill>
          <a:blip r:embed="rId2"/>
          <a:stretch>
            <a:fillRect/>
          </a:stretch>
        </p:blipFill>
        <p:spPr>
          <a:xfrm>
            <a:off x="170249" y="1343533"/>
            <a:ext cx="7504063" cy="4871934"/>
          </a:xfrm>
          <a:prstGeom prst="rect">
            <a:avLst/>
          </a:prstGeom>
        </p:spPr>
      </p:pic>
    </p:spTree>
    <p:extLst>
      <p:ext uri="{BB962C8B-B14F-4D97-AF65-F5344CB8AC3E}">
        <p14:creationId xmlns:p14="http://schemas.microsoft.com/office/powerpoint/2010/main" val="2586394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FF14-35DC-714D-8A1B-C345FEA5CD52}"/>
              </a:ext>
            </a:extLst>
          </p:cNvPr>
          <p:cNvSpPr>
            <a:spLocks noGrp="1"/>
          </p:cNvSpPr>
          <p:nvPr>
            <p:ph type="title"/>
          </p:nvPr>
        </p:nvSpPr>
        <p:spPr>
          <a:xfrm>
            <a:off x="378066" y="165694"/>
            <a:ext cx="5596806" cy="838096"/>
          </a:xfrm>
        </p:spPr>
        <p:txBody>
          <a:bodyPr>
            <a:normAutofit/>
          </a:bodyPr>
          <a:lstStyle/>
          <a:p>
            <a:r>
              <a:rPr kumimoji="1" lang="en-US" altLang="zh-CN" sz="4000" b="1" dirty="0">
                <a:solidFill>
                  <a:srgbClr val="003B7E"/>
                </a:solidFill>
                <a:latin typeface="Avenir Book" panose="02000503020000020003" pitchFamily="2" charset="0"/>
              </a:rPr>
              <a:t>Architecture</a:t>
            </a:r>
            <a:endParaRPr kumimoji="1" lang="en-CN" sz="4000"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Rectangle 3">
            <a:extLst>
              <a:ext uri="{FF2B5EF4-FFF2-40B4-BE49-F238E27FC236}">
                <a16:creationId xmlns:a16="http://schemas.microsoft.com/office/drawing/2014/main" id="{A8628ACB-C883-F645-921A-37EB448DA1EF}"/>
              </a:ext>
            </a:extLst>
          </p:cNvPr>
          <p:cNvSpPr/>
          <p:nvPr/>
        </p:nvSpPr>
        <p:spPr>
          <a:xfrm>
            <a:off x="-1" y="927975"/>
            <a:ext cx="5361709" cy="75815"/>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23" name="Group 22">
            <a:extLst>
              <a:ext uri="{FF2B5EF4-FFF2-40B4-BE49-F238E27FC236}">
                <a16:creationId xmlns:a16="http://schemas.microsoft.com/office/drawing/2014/main" id="{F63DD673-C3E8-4B7D-9783-71478E1B8CEC}"/>
              </a:ext>
            </a:extLst>
          </p:cNvPr>
          <p:cNvGrpSpPr>
            <a:grpSpLocks noChangeAspect="1"/>
          </p:cNvGrpSpPr>
          <p:nvPr/>
        </p:nvGrpSpPr>
        <p:grpSpPr>
          <a:xfrm>
            <a:off x="101616" y="3331211"/>
            <a:ext cx="934246" cy="914400"/>
            <a:chOff x="3136781" y="1401014"/>
            <a:chExt cx="3189409" cy="3121657"/>
          </a:xfrm>
        </p:grpSpPr>
        <p:pic>
          <p:nvPicPr>
            <p:cNvPr id="16" name="Picture 15" descr="A picture containing invertebrate, dark&#10;&#10;Description automatically generated">
              <a:extLst>
                <a:ext uri="{FF2B5EF4-FFF2-40B4-BE49-F238E27FC236}">
                  <a16:creationId xmlns:a16="http://schemas.microsoft.com/office/drawing/2014/main" id="{1F5EECE3-394D-47E4-BDDD-F2A6D44EB3C2}"/>
                </a:ext>
              </a:extLst>
            </p:cNvPr>
            <p:cNvPicPr>
              <a:picLocks noChangeAspect="1"/>
            </p:cNvPicPr>
            <p:nvPr/>
          </p:nvPicPr>
          <p:blipFill>
            <a:blip r:embed="rId2"/>
            <a:stretch>
              <a:fillRect/>
            </a:stretch>
          </p:blipFill>
          <p:spPr>
            <a:xfrm>
              <a:off x="3136781" y="1401014"/>
              <a:ext cx="2181225" cy="1838325"/>
            </a:xfrm>
            <a:prstGeom prst="rect">
              <a:avLst/>
            </a:prstGeom>
          </p:spPr>
        </p:pic>
        <p:pic>
          <p:nvPicPr>
            <p:cNvPr id="18" name="Picture 17" descr="A picture containing invertebrate, echinoderm, dark&#10;&#10;Description automatically generated">
              <a:extLst>
                <a:ext uri="{FF2B5EF4-FFF2-40B4-BE49-F238E27FC236}">
                  <a16:creationId xmlns:a16="http://schemas.microsoft.com/office/drawing/2014/main" id="{B6601F0C-0CB3-44F8-B8F2-6AB843190119}"/>
                </a:ext>
              </a:extLst>
            </p:cNvPr>
            <p:cNvPicPr>
              <a:picLocks noChangeAspect="1"/>
            </p:cNvPicPr>
            <p:nvPr/>
          </p:nvPicPr>
          <p:blipFill>
            <a:blip r:embed="rId3"/>
            <a:stretch>
              <a:fillRect/>
            </a:stretch>
          </p:blipFill>
          <p:spPr>
            <a:xfrm>
              <a:off x="3684587" y="1910007"/>
              <a:ext cx="2181225" cy="1838325"/>
            </a:xfrm>
            <a:prstGeom prst="rect">
              <a:avLst/>
            </a:prstGeom>
          </p:spPr>
        </p:pic>
        <p:pic>
          <p:nvPicPr>
            <p:cNvPr id="20" name="Picture 19" descr="A picture containing invertebrate, echinoderm, dark&#10;&#10;Description automatically generated">
              <a:extLst>
                <a:ext uri="{FF2B5EF4-FFF2-40B4-BE49-F238E27FC236}">
                  <a16:creationId xmlns:a16="http://schemas.microsoft.com/office/drawing/2014/main" id="{430E66E9-70F8-4F85-9EC8-A35AC08C5565}"/>
                </a:ext>
              </a:extLst>
            </p:cNvPr>
            <p:cNvPicPr>
              <a:picLocks noChangeAspect="1"/>
            </p:cNvPicPr>
            <p:nvPr/>
          </p:nvPicPr>
          <p:blipFill>
            <a:blip r:embed="rId4"/>
            <a:stretch>
              <a:fillRect/>
            </a:stretch>
          </p:blipFill>
          <p:spPr>
            <a:xfrm>
              <a:off x="4144965" y="2376732"/>
              <a:ext cx="2181225" cy="1838325"/>
            </a:xfrm>
            <a:prstGeom prst="rect">
              <a:avLst/>
            </a:prstGeom>
          </p:spPr>
        </p:pic>
        <p:sp>
          <p:nvSpPr>
            <p:cNvPr id="21" name="TextBox 20">
              <a:extLst>
                <a:ext uri="{FF2B5EF4-FFF2-40B4-BE49-F238E27FC236}">
                  <a16:creationId xmlns:a16="http://schemas.microsoft.com/office/drawing/2014/main" id="{34438BAA-C708-4D92-A422-6EB0A6E0B620}"/>
                </a:ext>
              </a:extLst>
            </p:cNvPr>
            <p:cNvSpPr txBox="1"/>
            <p:nvPr/>
          </p:nvSpPr>
          <p:spPr>
            <a:xfrm>
              <a:off x="5520270" y="4153339"/>
              <a:ext cx="569387" cy="369332"/>
            </a:xfrm>
            <a:prstGeom prst="rect">
              <a:avLst/>
            </a:prstGeom>
            <a:noFill/>
          </p:spPr>
          <p:txBody>
            <a:bodyPr wrap="none" rtlCol="0">
              <a:spAutoFit/>
            </a:bodyPr>
            <a:lstStyle/>
            <a:p>
              <a:r>
                <a:rPr lang="en-US" dirty="0"/>
                <a:t>… …</a:t>
              </a:r>
            </a:p>
          </p:txBody>
        </p:sp>
      </p:grpSp>
      <p:sp>
        <p:nvSpPr>
          <p:cNvPr id="25" name="TextBox 24">
            <a:extLst>
              <a:ext uri="{FF2B5EF4-FFF2-40B4-BE49-F238E27FC236}">
                <a16:creationId xmlns:a16="http://schemas.microsoft.com/office/drawing/2014/main" id="{D8B0DDDE-82DD-4A84-B078-31E98E91DDCF}"/>
              </a:ext>
            </a:extLst>
          </p:cNvPr>
          <p:cNvSpPr txBox="1"/>
          <p:nvPr/>
        </p:nvSpPr>
        <p:spPr>
          <a:xfrm>
            <a:off x="-29806" y="2810228"/>
            <a:ext cx="1492408" cy="461665"/>
          </a:xfrm>
          <a:prstGeom prst="rect">
            <a:avLst/>
          </a:prstGeom>
          <a:noFill/>
        </p:spPr>
        <p:txBody>
          <a:bodyPr wrap="square" rtlCol="0">
            <a:spAutoFit/>
          </a:bodyPr>
          <a:lstStyle/>
          <a:p>
            <a:r>
              <a:rPr lang="en-US" sz="1200" dirty="0"/>
              <a:t>W1-W55 Patients, with T1, T2, FLAIR</a:t>
            </a:r>
          </a:p>
        </p:txBody>
      </p:sp>
      <p:cxnSp>
        <p:nvCxnSpPr>
          <p:cNvPr id="28" name="Straight Arrow Connector 27">
            <a:extLst>
              <a:ext uri="{FF2B5EF4-FFF2-40B4-BE49-F238E27FC236}">
                <a16:creationId xmlns:a16="http://schemas.microsoft.com/office/drawing/2014/main" id="{B98F3AD6-05A5-40B7-A95D-42620EB3193C}"/>
              </a:ext>
            </a:extLst>
          </p:cNvPr>
          <p:cNvCxnSpPr>
            <a:cxnSpLocks/>
          </p:cNvCxnSpPr>
          <p:nvPr/>
        </p:nvCxnSpPr>
        <p:spPr>
          <a:xfrm flipV="1">
            <a:off x="5974872" y="1579294"/>
            <a:ext cx="551222" cy="1501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3498869C-58C4-45BE-8898-EFD9650E27B5}"/>
              </a:ext>
            </a:extLst>
          </p:cNvPr>
          <p:cNvSpPr/>
          <p:nvPr/>
        </p:nvSpPr>
        <p:spPr>
          <a:xfrm>
            <a:off x="6526094" y="927975"/>
            <a:ext cx="1801477" cy="651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Part</a:t>
            </a:r>
          </a:p>
        </p:txBody>
      </p:sp>
      <p:cxnSp>
        <p:nvCxnSpPr>
          <p:cNvPr id="33" name="Straight Arrow Connector 32">
            <a:extLst>
              <a:ext uri="{FF2B5EF4-FFF2-40B4-BE49-F238E27FC236}">
                <a16:creationId xmlns:a16="http://schemas.microsoft.com/office/drawing/2014/main" id="{63A5B97E-1328-4781-A493-8B2D00E93F03}"/>
              </a:ext>
            </a:extLst>
          </p:cNvPr>
          <p:cNvCxnSpPr>
            <a:cxnSpLocks/>
          </p:cNvCxnSpPr>
          <p:nvPr/>
        </p:nvCxnSpPr>
        <p:spPr>
          <a:xfrm>
            <a:off x="6020189" y="3337419"/>
            <a:ext cx="551222" cy="1501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1C5F9596-DC2B-4390-ADFA-6A5B26A3A24D}"/>
              </a:ext>
            </a:extLst>
          </p:cNvPr>
          <p:cNvSpPr/>
          <p:nvPr/>
        </p:nvSpPr>
        <p:spPr>
          <a:xfrm>
            <a:off x="6616728" y="4724188"/>
            <a:ext cx="1801477" cy="651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Part</a:t>
            </a:r>
          </a:p>
        </p:txBody>
      </p:sp>
      <p:sp>
        <p:nvSpPr>
          <p:cNvPr id="32" name="TextBox 31">
            <a:extLst>
              <a:ext uri="{FF2B5EF4-FFF2-40B4-BE49-F238E27FC236}">
                <a16:creationId xmlns:a16="http://schemas.microsoft.com/office/drawing/2014/main" id="{6D026EF2-A2C3-4315-B52B-631AF0FA6A56}"/>
              </a:ext>
            </a:extLst>
          </p:cNvPr>
          <p:cNvSpPr txBox="1"/>
          <p:nvPr/>
        </p:nvSpPr>
        <p:spPr>
          <a:xfrm>
            <a:off x="5576903" y="2990710"/>
            <a:ext cx="841256" cy="369332"/>
          </a:xfrm>
          <a:prstGeom prst="rect">
            <a:avLst/>
          </a:prstGeom>
          <a:noFill/>
        </p:spPr>
        <p:txBody>
          <a:bodyPr wrap="none" rtlCol="0">
            <a:spAutoFit/>
          </a:bodyPr>
          <a:lstStyle/>
          <a:p>
            <a:r>
              <a:rPr lang="en-US" dirty="0"/>
              <a:t>Shuffle</a:t>
            </a:r>
          </a:p>
        </p:txBody>
      </p:sp>
      <p:sp>
        <p:nvSpPr>
          <p:cNvPr id="35" name="TextBox 34">
            <a:extLst>
              <a:ext uri="{FF2B5EF4-FFF2-40B4-BE49-F238E27FC236}">
                <a16:creationId xmlns:a16="http://schemas.microsoft.com/office/drawing/2014/main" id="{267E451B-FF32-4330-9405-6950E3D38E06}"/>
              </a:ext>
            </a:extLst>
          </p:cNvPr>
          <p:cNvSpPr txBox="1"/>
          <p:nvPr/>
        </p:nvSpPr>
        <p:spPr>
          <a:xfrm>
            <a:off x="6003969" y="2252544"/>
            <a:ext cx="583814" cy="369332"/>
          </a:xfrm>
          <a:prstGeom prst="rect">
            <a:avLst/>
          </a:prstGeom>
          <a:noFill/>
        </p:spPr>
        <p:txBody>
          <a:bodyPr wrap="none" rtlCol="0">
            <a:spAutoFit/>
          </a:bodyPr>
          <a:lstStyle/>
          <a:p>
            <a:r>
              <a:rPr lang="en-US" dirty="0"/>
              <a:t>80%</a:t>
            </a:r>
          </a:p>
        </p:txBody>
      </p:sp>
      <p:sp>
        <p:nvSpPr>
          <p:cNvPr id="36" name="TextBox 35">
            <a:extLst>
              <a:ext uri="{FF2B5EF4-FFF2-40B4-BE49-F238E27FC236}">
                <a16:creationId xmlns:a16="http://schemas.microsoft.com/office/drawing/2014/main" id="{3C6C9B84-F5AF-4C3A-9646-0BD77BBC1368}"/>
              </a:ext>
            </a:extLst>
          </p:cNvPr>
          <p:cNvSpPr txBox="1"/>
          <p:nvPr/>
        </p:nvSpPr>
        <p:spPr>
          <a:xfrm>
            <a:off x="6086128" y="4034698"/>
            <a:ext cx="583814" cy="369332"/>
          </a:xfrm>
          <a:prstGeom prst="rect">
            <a:avLst/>
          </a:prstGeom>
          <a:noFill/>
        </p:spPr>
        <p:txBody>
          <a:bodyPr wrap="none" rtlCol="0">
            <a:spAutoFit/>
          </a:bodyPr>
          <a:lstStyle/>
          <a:p>
            <a:r>
              <a:rPr lang="en-US" dirty="0"/>
              <a:t>20%</a:t>
            </a:r>
          </a:p>
        </p:txBody>
      </p:sp>
      <p:pic>
        <p:nvPicPr>
          <p:cNvPr id="38" name="Picture 2" descr="U-Net: Convolutional Networks for Biomedical Image Segmentation">
            <a:extLst>
              <a:ext uri="{FF2B5EF4-FFF2-40B4-BE49-F238E27FC236}">
                <a16:creationId xmlns:a16="http://schemas.microsoft.com/office/drawing/2014/main" id="{0F14324C-E71D-4758-B814-9CB57DFF6C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4442" y="227815"/>
            <a:ext cx="3089092" cy="2058124"/>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a:extLst>
              <a:ext uri="{FF2B5EF4-FFF2-40B4-BE49-F238E27FC236}">
                <a16:creationId xmlns:a16="http://schemas.microsoft.com/office/drawing/2014/main" id="{4539B83B-E42F-425B-AA93-DD76E9EC6520}"/>
              </a:ext>
            </a:extLst>
          </p:cNvPr>
          <p:cNvCxnSpPr>
            <a:endCxn id="38" idx="1"/>
          </p:cNvCxnSpPr>
          <p:nvPr/>
        </p:nvCxnSpPr>
        <p:spPr>
          <a:xfrm>
            <a:off x="8418205" y="1253634"/>
            <a:ext cx="346237" cy="3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1D26D13-AC9B-4AA2-9293-923138D7795D}"/>
              </a:ext>
            </a:extLst>
          </p:cNvPr>
          <p:cNvSpPr txBox="1"/>
          <p:nvPr/>
        </p:nvSpPr>
        <p:spPr>
          <a:xfrm>
            <a:off x="8372888" y="1026910"/>
            <a:ext cx="436871" cy="230832"/>
          </a:xfrm>
          <a:prstGeom prst="rect">
            <a:avLst/>
          </a:prstGeom>
          <a:noFill/>
        </p:spPr>
        <p:txBody>
          <a:bodyPr wrap="square" rtlCol="0">
            <a:spAutoFit/>
          </a:bodyPr>
          <a:lstStyle/>
          <a:p>
            <a:r>
              <a:rPr lang="en-US" sz="900" dirty="0"/>
              <a:t>train</a:t>
            </a:r>
          </a:p>
        </p:txBody>
      </p:sp>
      <p:cxnSp>
        <p:nvCxnSpPr>
          <p:cNvPr id="42" name="Straight Arrow Connector 41">
            <a:extLst>
              <a:ext uri="{FF2B5EF4-FFF2-40B4-BE49-F238E27FC236}">
                <a16:creationId xmlns:a16="http://schemas.microsoft.com/office/drawing/2014/main" id="{709C6246-1519-4AAB-AED9-12228D6E5677}"/>
              </a:ext>
            </a:extLst>
          </p:cNvPr>
          <p:cNvCxnSpPr/>
          <p:nvPr/>
        </p:nvCxnSpPr>
        <p:spPr>
          <a:xfrm>
            <a:off x="10047514" y="2509205"/>
            <a:ext cx="0" cy="1612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D352F0E-0D12-4DCB-82F1-8A370DBA9ABC}"/>
              </a:ext>
            </a:extLst>
          </p:cNvPr>
          <p:cNvSpPr txBox="1"/>
          <p:nvPr/>
        </p:nvSpPr>
        <p:spPr>
          <a:xfrm>
            <a:off x="8967627" y="3080141"/>
            <a:ext cx="2695225" cy="369332"/>
          </a:xfrm>
          <a:prstGeom prst="rect">
            <a:avLst/>
          </a:prstGeom>
          <a:noFill/>
        </p:spPr>
        <p:txBody>
          <a:bodyPr wrap="none" rtlCol="0">
            <a:spAutoFit/>
          </a:bodyPr>
          <a:lstStyle/>
          <a:p>
            <a:r>
              <a:rPr lang="en-US" dirty="0"/>
              <a:t>Every epochs save a model</a:t>
            </a:r>
          </a:p>
        </p:txBody>
      </p:sp>
      <p:sp>
        <p:nvSpPr>
          <p:cNvPr id="45" name="Rectangle: Rounded Corners 44">
            <a:extLst>
              <a:ext uri="{FF2B5EF4-FFF2-40B4-BE49-F238E27FC236}">
                <a16:creationId xmlns:a16="http://schemas.microsoft.com/office/drawing/2014/main" id="{EE875F7A-B054-4B65-8D20-19E7392996A3}"/>
              </a:ext>
            </a:extLst>
          </p:cNvPr>
          <p:cNvSpPr/>
          <p:nvPr/>
        </p:nvSpPr>
        <p:spPr>
          <a:xfrm>
            <a:off x="9209423" y="4197011"/>
            <a:ext cx="1801477" cy="65131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U-net Model</a:t>
            </a:r>
          </a:p>
        </p:txBody>
      </p:sp>
      <p:cxnSp>
        <p:nvCxnSpPr>
          <p:cNvPr id="46" name="Straight Arrow Connector 45">
            <a:extLst>
              <a:ext uri="{FF2B5EF4-FFF2-40B4-BE49-F238E27FC236}">
                <a16:creationId xmlns:a16="http://schemas.microsoft.com/office/drawing/2014/main" id="{F08A9A6B-0280-4B84-AAB5-197CB33320AB}"/>
              </a:ext>
            </a:extLst>
          </p:cNvPr>
          <p:cNvCxnSpPr/>
          <p:nvPr/>
        </p:nvCxnSpPr>
        <p:spPr>
          <a:xfrm flipV="1">
            <a:off x="8512629" y="4667176"/>
            <a:ext cx="555171" cy="242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A43E18C-266D-4B2B-9C65-C64D6F1F086C}"/>
              </a:ext>
            </a:extLst>
          </p:cNvPr>
          <p:cNvCxnSpPr>
            <a:cxnSpLocks/>
          </p:cNvCxnSpPr>
          <p:nvPr/>
        </p:nvCxnSpPr>
        <p:spPr>
          <a:xfrm flipV="1">
            <a:off x="1364412" y="2509205"/>
            <a:ext cx="844307" cy="1114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7FFCF656-D60C-4884-A1D7-170638AD5111}"/>
              </a:ext>
            </a:extLst>
          </p:cNvPr>
          <p:cNvGrpSpPr>
            <a:grpSpLocks noChangeAspect="1"/>
          </p:cNvGrpSpPr>
          <p:nvPr/>
        </p:nvGrpSpPr>
        <p:grpSpPr>
          <a:xfrm>
            <a:off x="2148733" y="1331647"/>
            <a:ext cx="1064240" cy="914400"/>
            <a:chOff x="3770988" y="960566"/>
            <a:chExt cx="3341713" cy="2874787"/>
          </a:xfrm>
        </p:grpSpPr>
        <p:pic>
          <p:nvPicPr>
            <p:cNvPr id="17" name="Picture 16" descr="A planet in space&#10;&#10;Description automatically generated with low confidence">
              <a:extLst>
                <a:ext uri="{FF2B5EF4-FFF2-40B4-BE49-F238E27FC236}">
                  <a16:creationId xmlns:a16="http://schemas.microsoft.com/office/drawing/2014/main" id="{828C7F35-D5D6-4ED9-BF1A-2775F73FA58C}"/>
                </a:ext>
              </a:extLst>
            </p:cNvPr>
            <p:cNvPicPr>
              <a:picLocks noChangeAspect="1"/>
            </p:cNvPicPr>
            <p:nvPr/>
          </p:nvPicPr>
          <p:blipFill>
            <a:blip r:embed="rId6"/>
            <a:stretch>
              <a:fillRect/>
            </a:stretch>
          </p:blipFill>
          <p:spPr>
            <a:xfrm>
              <a:off x="3770988" y="960566"/>
              <a:ext cx="2181225" cy="1838325"/>
            </a:xfrm>
            <a:prstGeom prst="rect">
              <a:avLst/>
            </a:prstGeom>
          </p:spPr>
        </p:pic>
        <p:pic>
          <p:nvPicPr>
            <p:cNvPr id="22" name="Picture 21" descr="A planet in space&#10;&#10;Description automatically generated with low confidence">
              <a:extLst>
                <a:ext uri="{FF2B5EF4-FFF2-40B4-BE49-F238E27FC236}">
                  <a16:creationId xmlns:a16="http://schemas.microsoft.com/office/drawing/2014/main" id="{D116EAA2-C828-416F-8356-694A780A7B11}"/>
                </a:ext>
              </a:extLst>
            </p:cNvPr>
            <p:cNvPicPr>
              <a:picLocks noChangeAspect="1"/>
            </p:cNvPicPr>
            <p:nvPr/>
          </p:nvPicPr>
          <p:blipFill>
            <a:blip r:embed="rId7"/>
            <a:stretch>
              <a:fillRect/>
            </a:stretch>
          </p:blipFill>
          <p:spPr>
            <a:xfrm>
              <a:off x="4357498" y="1477095"/>
              <a:ext cx="2181225" cy="1838325"/>
            </a:xfrm>
            <a:prstGeom prst="rect">
              <a:avLst/>
            </a:prstGeom>
          </p:spPr>
        </p:pic>
        <p:pic>
          <p:nvPicPr>
            <p:cNvPr id="27" name="Picture 26" descr="A planet in space&#10;&#10;Description automatically generated with low confidence">
              <a:extLst>
                <a:ext uri="{FF2B5EF4-FFF2-40B4-BE49-F238E27FC236}">
                  <a16:creationId xmlns:a16="http://schemas.microsoft.com/office/drawing/2014/main" id="{2A6B9868-9A20-4E20-ABB9-D093CD119F6B}"/>
                </a:ext>
              </a:extLst>
            </p:cNvPr>
            <p:cNvPicPr>
              <a:picLocks noChangeAspect="1"/>
            </p:cNvPicPr>
            <p:nvPr/>
          </p:nvPicPr>
          <p:blipFill>
            <a:blip r:embed="rId8"/>
            <a:stretch>
              <a:fillRect/>
            </a:stretch>
          </p:blipFill>
          <p:spPr>
            <a:xfrm>
              <a:off x="4931476" y="1997028"/>
              <a:ext cx="2181225" cy="1838325"/>
            </a:xfrm>
            <a:prstGeom prst="rect">
              <a:avLst/>
            </a:prstGeom>
          </p:spPr>
        </p:pic>
      </p:grpSp>
      <p:sp>
        <p:nvSpPr>
          <p:cNvPr id="37" name="TextBox 36">
            <a:extLst>
              <a:ext uri="{FF2B5EF4-FFF2-40B4-BE49-F238E27FC236}">
                <a16:creationId xmlns:a16="http://schemas.microsoft.com/office/drawing/2014/main" id="{203FE6D2-AAB3-475F-803B-87265EE3811D}"/>
              </a:ext>
            </a:extLst>
          </p:cNvPr>
          <p:cNvSpPr txBox="1"/>
          <p:nvPr/>
        </p:nvSpPr>
        <p:spPr>
          <a:xfrm>
            <a:off x="2465176" y="2252490"/>
            <a:ext cx="338554" cy="276999"/>
          </a:xfrm>
          <a:prstGeom prst="rect">
            <a:avLst/>
          </a:prstGeom>
          <a:noFill/>
        </p:spPr>
        <p:txBody>
          <a:bodyPr wrap="none" rtlCol="0">
            <a:spAutoFit/>
          </a:bodyPr>
          <a:lstStyle/>
          <a:p>
            <a:r>
              <a:rPr lang="en-US" sz="1200" dirty="0"/>
              <a:t>T1</a:t>
            </a:r>
          </a:p>
        </p:txBody>
      </p:sp>
      <p:grpSp>
        <p:nvGrpSpPr>
          <p:cNvPr id="63" name="Group 62">
            <a:extLst>
              <a:ext uri="{FF2B5EF4-FFF2-40B4-BE49-F238E27FC236}">
                <a16:creationId xmlns:a16="http://schemas.microsoft.com/office/drawing/2014/main" id="{DD55D11E-606C-4BF2-9495-2A2A1583B1D3}"/>
              </a:ext>
            </a:extLst>
          </p:cNvPr>
          <p:cNvGrpSpPr>
            <a:grpSpLocks noChangeAspect="1"/>
          </p:cNvGrpSpPr>
          <p:nvPr/>
        </p:nvGrpSpPr>
        <p:grpSpPr>
          <a:xfrm>
            <a:off x="2285391" y="3199823"/>
            <a:ext cx="1000407" cy="914400"/>
            <a:chOff x="3376387" y="2518578"/>
            <a:chExt cx="3211904" cy="2935769"/>
          </a:xfrm>
        </p:grpSpPr>
        <p:pic>
          <p:nvPicPr>
            <p:cNvPr id="58" name="Picture 57" descr="A planet in space&#10;&#10;Description automatically generated with low confidence">
              <a:extLst>
                <a:ext uri="{FF2B5EF4-FFF2-40B4-BE49-F238E27FC236}">
                  <a16:creationId xmlns:a16="http://schemas.microsoft.com/office/drawing/2014/main" id="{B5BD3A08-2C62-4341-9DD0-8C080ED5A97E}"/>
                </a:ext>
              </a:extLst>
            </p:cNvPr>
            <p:cNvPicPr>
              <a:picLocks noChangeAspect="1"/>
            </p:cNvPicPr>
            <p:nvPr/>
          </p:nvPicPr>
          <p:blipFill>
            <a:blip r:embed="rId9"/>
            <a:stretch>
              <a:fillRect/>
            </a:stretch>
          </p:blipFill>
          <p:spPr>
            <a:xfrm>
              <a:off x="3376387" y="2518578"/>
              <a:ext cx="2181225" cy="1838325"/>
            </a:xfrm>
            <a:prstGeom prst="rect">
              <a:avLst/>
            </a:prstGeom>
          </p:spPr>
        </p:pic>
        <p:pic>
          <p:nvPicPr>
            <p:cNvPr id="60" name="Picture 59" descr="A planet in space&#10;&#10;Description automatically generated with low confidence">
              <a:extLst>
                <a:ext uri="{FF2B5EF4-FFF2-40B4-BE49-F238E27FC236}">
                  <a16:creationId xmlns:a16="http://schemas.microsoft.com/office/drawing/2014/main" id="{0C524D58-15F5-47F7-9135-E0E08F4DD303}"/>
                </a:ext>
              </a:extLst>
            </p:cNvPr>
            <p:cNvPicPr>
              <a:picLocks noChangeAspect="1"/>
            </p:cNvPicPr>
            <p:nvPr/>
          </p:nvPicPr>
          <p:blipFill>
            <a:blip r:embed="rId9"/>
            <a:stretch>
              <a:fillRect/>
            </a:stretch>
          </p:blipFill>
          <p:spPr>
            <a:xfrm>
              <a:off x="3835705" y="3044732"/>
              <a:ext cx="2181225" cy="1838325"/>
            </a:xfrm>
            <a:prstGeom prst="rect">
              <a:avLst/>
            </a:prstGeom>
          </p:spPr>
        </p:pic>
        <p:pic>
          <p:nvPicPr>
            <p:cNvPr id="62" name="Picture 61" descr="A planet in space&#10;&#10;Description automatically generated with low confidence">
              <a:extLst>
                <a:ext uri="{FF2B5EF4-FFF2-40B4-BE49-F238E27FC236}">
                  <a16:creationId xmlns:a16="http://schemas.microsoft.com/office/drawing/2014/main" id="{F16F53B3-0D32-4013-B6E9-E06DBA8D1DE3}"/>
                </a:ext>
              </a:extLst>
            </p:cNvPr>
            <p:cNvPicPr>
              <a:picLocks noChangeAspect="1"/>
            </p:cNvPicPr>
            <p:nvPr/>
          </p:nvPicPr>
          <p:blipFill>
            <a:blip r:embed="rId10"/>
            <a:stretch>
              <a:fillRect/>
            </a:stretch>
          </p:blipFill>
          <p:spPr>
            <a:xfrm>
              <a:off x="4407066" y="3616022"/>
              <a:ext cx="2181225" cy="1838325"/>
            </a:xfrm>
            <a:prstGeom prst="rect">
              <a:avLst/>
            </a:prstGeom>
          </p:spPr>
        </p:pic>
      </p:grpSp>
      <p:cxnSp>
        <p:nvCxnSpPr>
          <p:cNvPr id="2049" name="Straight Arrow Connector 2048">
            <a:extLst>
              <a:ext uri="{FF2B5EF4-FFF2-40B4-BE49-F238E27FC236}">
                <a16:creationId xmlns:a16="http://schemas.microsoft.com/office/drawing/2014/main" id="{DFA43A18-81DD-446B-BE9B-F5258BE12F8C}"/>
              </a:ext>
            </a:extLst>
          </p:cNvPr>
          <p:cNvCxnSpPr/>
          <p:nvPr/>
        </p:nvCxnSpPr>
        <p:spPr>
          <a:xfrm flipV="1">
            <a:off x="1263030" y="3805418"/>
            <a:ext cx="729762" cy="157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6627E8E-BA89-4387-977D-2985EB4BB62D}"/>
              </a:ext>
            </a:extLst>
          </p:cNvPr>
          <p:cNvSpPr txBox="1"/>
          <p:nvPr/>
        </p:nvSpPr>
        <p:spPr>
          <a:xfrm>
            <a:off x="2473340" y="4174784"/>
            <a:ext cx="530915" cy="276999"/>
          </a:xfrm>
          <a:prstGeom prst="rect">
            <a:avLst/>
          </a:prstGeom>
          <a:noFill/>
        </p:spPr>
        <p:txBody>
          <a:bodyPr wrap="none" rtlCol="0">
            <a:spAutoFit/>
          </a:bodyPr>
          <a:lstStyle/>
          <a:p>
            <a:r>
              <a:rPr lang="en-US" sz="1200" dirty="0"/>
              <a:t>FLAIR</a:t>
            </a:r>
          </a:p>
        </p:txBody>
      </p:sp>
      <p:cxnSp>
        <p:nvCxnSpPr>
          <p:cNvPr id="2052" name="Straight Arrow Connector 2051">
            <a:extLst>
              <a:ext uri="{FF2B5EF4-FFF2-40B4-BE49-F238E27FC236}">
                <a16:creationId xmlns:a16="http://schemas.microsoft.com/office/drawing/2014/main" id="{657511D4-65F7-46B9-A5CA-A031568D13C8}"/>
              </a:ext>
            </a:extLst>
          </p:cNvPr>
          <p:cNvCxnSpPr/>
          <p:nvPr/>
        </p:nvCxnSpPr>
        <p:spPr>
          <a:xfrm>
            <a:off x="1263030" y="4245611"/>
            <a:ext cx="653693" cy="1439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59" name="Group 2058">
            <a:extLst>
              <a:ext uri="{FF2B5EF4-FFF2-40B4-BE49-F238E27FC236}">
                <a16:creationId xmlns:a16="http://schemas.microsoft.com/office/drawing/2014/main" id="{85166251-63C0-4C30-AD02-09626098F5D3}"/>
              </a:ext>
            </a:extLst>
          </p:cNvPr>
          <p:cNvGrpSpPr>
            <a:grpSpLocks noChangeAspect="1"/>
          </p:cNvGrpSpPr>
          <p:nvPr/>
        </p:nvGrpSpPr>
        <p:grpSpPr>
          <a:xfrm>
            <a:off x="2237164" y="4890273"/>
            <a:ext cx="1061961" cy="914400"/>
            <a:chOff x="3877151" y="2853241"/>
            <a:chExt cx="3584505" cy="3086433"/>
          </a:xfrm>
        </p:grpSpPr>
        <p:pic>
          <p:nvPicPr>
            <p:cNvPr id="2054" name="Picture 2053" descr="A picture containing invertebrate, echinoderm, mollusk&#10;&#10;Description automatically generated">
              <a:extLst>
                <a:ext uri="{FF2B5EF4-FFF2-40B4-BE49-F238E27FC236}">
                  <a16:creationId xmlns:a16="http://schemas.microsoft.com/office/drawing/2014/main" id="{6EDDAD63-D2DE-4269-B661-1D94E9E0A000}"/>
                </a:ext>
              </a:extLst>
            </p:cNvPr>
            <p:cNvPicPr>
              <a:picLocks noChangeAspect="1"/>
            </p:cNvPicPr>
            <p:nvPr/>
          </p:nvPicPr>
          <p:blipFill>
            <a:blip r:embed="rId11"/>
            <a:stretch>
              <a:fillRect/>
            </a:stretch>
          </p:blipFill>
          <p:spPr>
            <a:xfrm>
              <a:off x="3877151" y="2853241"/>
              <a:ext cx="2181225" cy="1838325"/>
            </a:xfrm>
            <a:prstGeom prst="rect">
              <a:avLst/>
            </a:prstGeom>
          </p:spPr>
        </p:pic>
        <p:pic>
          <p:nvPicPr>
            <p:cNvPr id="2056" name="Picture 2055" descr="A picture containing invertebrate, mollusk, echinoderm&#10;&#10;Description automatically generated">
              <a:extLst>
                <a:ext uri="{FF2B5EF4-FFF2-40B4-BE49-F238E27FC236}">
                  <a16:creationId xmlns:a16="http://schemas.microsoft.com/office/drawing/2014/main" id="{65577EA0-EE22-45AF-AC12-01D2A4A3F3B0}"/>
                </a:ext>
              </a:extLst>
            </p:cNvPr>
            <p:cNvPicPr>
              <a:picLocks noChangeAspect="1"/>
            </p:cNvPicPr>
            <p:nvPr/>
          </p:nvPicPr>
          <p:blipFill>
            <a:blip r:embed="rId12"/>
            <a:stretch>
              <a:fillRect/>
            </a:stretch>
          </p:blipFill>
          <p:spPr>
            <a:xfrm>
              <a:off x="4511572" y="3477295"/>
              <a:ext cx="2181225" cy="1838325"/>
            </a:xfrm>
            <a:prstGeom prst="rect">
              <a:avLst/>
            </a:prstGeom>
          </p:spPr>
        </p:pic>
        <p:pic>
          <p:nvPicPr>
            <p:cNvPr id="2058" name="Picture 2057" descr="A close-up of a planet&#10;&#10;Description automatically generated with low confidence">
              <a:extLst>
                <a:ext uri="{FF2B5EF4-FFF2-40B4-BE49-F238E27FC236}">
                  <a16:creationId xmlns:a16="http://schemas.microsoft.com/office/drawing/2014/main" id="{4EF61504-B515-4968-B23C-2DFAB536793D}"/>
                </a:ext>
              </a:extLst>
            </p:cNvPr>
            <p:cNvPicPr>
              <a:picLocks noChangeAspect="1"/>
            </p:cNvPicPr>
            <p:nvPr/>
          </p:nvPicPr>
          <p:blipFill>
            <a:blip r:embed="rId13"/>
            <a:stretch>
              <a:fillRect/>
            </a:stretch>
          </p:blipFill>
          <p:spPr>
            <a:xfrm>
              <a:off x="5280431" y="4101349"/>
              <a:ext cx="2181225" cy="1838325"/>
            </a:xfrm>
            <a:prstGeom prst="rect">
              <a:avLst/>
            </a:prstGeom>
          </p:spPr>
        </p:pic>
      </p:grpSp>
      <p:sp>
        <p:nvSpPr>
          <p:cNvPr id="81" name="TextBox 80">
            <a:extLst>
              <a:ext uri="{FF2B5EF4-FFF2-40B4-BE49-F238E27FC236}">
                <a16:creationId xmlns:a16="http://schemas.microsoft.com/office/drawing/2014/main" id="{FD2EAB65-0C7B-4663-95B1-4A62688F7A6B}"/>
              </a:ext>
            </a:extLst>
          </p:cNvPr>
          <p:cNvSpPr txBox="1"/>
          <p:nvPr/>
        </p:nvSpPr>
        <p:spPr>
          <a:xfrm>
            <a:off x="2415191" y="5907504"/>
            <a:ext cx="338554" cy="276999"/>
          </a:xfrm>
          <a:prstGeom prst="rect">
            <a:avLst/>
          </a:prstGeom>
          <a:noFill/>
        </p:spPr>
        <p:txBody>
          <a:bodyPr wrap="none" rtlCol="0">
            <a:spAutoFit/>
          </a:bodyPr>
          <a:lstStyle/>
          <a:p>
            <a:r>
              <a:rPr lang="en-US" sz="1200" dirty="0"/>
              <a:t>T2</a:t>
            </a:r>
          </a:p>
        </p:txBody>
      </p:sp>
      <p:pic>
        <p:nvPicPr>
          <p:cNvPr id="82" name="Picture 2">
            <a:extLst>
              <a:ext uri="{FF2B5EF4-FFF2-40B4-BE49-F238E27FC236}">
                <a16:creationId xmlns:a16="http://schemas.microsoft.com/office/drawing/2014/main" id="{66A861FB-9949-413E-A9B8-90A3B7F5822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54604" y="1063419"/>
            <a:ext cx="551223" cy="551223"/>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AEF79DD0-5C6C-483D-9EE2-BA236587B62D}"/>
              </a:ext>
            </a:extLst>
          </p:cNvPr>
          <p:cNvSpPr txBox="1"/>
          <p:nvPr/>
        </p:nvSpPr>
        <p:spPr>
          <a:xfrm>
            <a:off x="4684120" y="1573623"/>
            <a:ext cx="661656" cy="276999"/>
          </a:xfrm>
          <a:prstGeom prst="rect">
            <a:avLst/>
          </a:prstGeom>
          <a:noFill/>
        </p:spPr>
        <p:txBody>
          <a:bodyPr wrap="none" rtlCol="0">
            <a:spAutoFit/>
          </a:bodyPr>
          <a:lstStyle/>
          <a:p>
            <a:r>
              <a:rPr lang="en-US" sz="1200" dirty="0"/>
              <a:t>train.py</a:t>
            </a:r>
          </a:p>
        </p:txBody>
      </p:sp>
      <p:pic>
        <p:nvPicPr>
          <p:cNvPr id="84" name="Picture 2">
            <a:extLst>
              <a:ext uri="{FF2B5EF4-FFF2-40B4-BE49-F238E27FC236}">
                <a16:creationId xmlns:a16="http://schemas.microsoft.com/office/drawing/2014/main" id="{C3EB04E2-282D-4749-BD1C-F0AE99A658C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63658" y="1065535"/>
            <a:ext cx="551223" cy="551223"/>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a:extLst>
              <a:ext uri="{FF2B5EF4-FFF2-40B4-BE49-F238E27FC236}">
                <a16:creationId xmlns:a16="http://schemas.microsoft.com/office/drawing/2014/main" id="{DD9A3A4D-8F0D-42EA-9587-E1378C4E60C3}"/>
              </a:ext>
            </a:extLst>
          </p:cNvPr>
          <p:cNvSpPr txBox="1"/>
          <p:nvPr/>
        </p:nvSpPr>
        <p:spPr>
          <a:xfrm>
            <a:off x="4053052" y="1583935"/>
            <a:ext cx="647100" cy="276999"/>
          </a:xfrm>
          <a:prstGeom prst="rect">
            <a:avLst/>
          </a:prstGeom>
          <a:noFill/>
        </p:spPr>
        <p:txBody>
          <a:bodyPr wrap="none" rtlCol="0">
            <a:spAutoFit/>
          </a:bodyPr>
          <a:lstStyle/>
          <a:p>
            <a:r>
              <a:rPr lang="en-US" sz="1200" dirty="0"/>
              <a:t>data.py</a:t>
            </a:r>
          </a:p>
        </p:txBody>
      </p:sp>
      <p:pic>
        <p:nvPicPr>
          <p:cNvPr id="87" name="Picture 2">
            <a:extLst>
              <a:ext uri="{FF2B5EF4-FFF2-40B4-BE49-F238E27FC236}">
                <a16:creationId xmlns:a16="http://schemas.microsoft.com/office/drawing/2014/main" id="{93AFB415-3016-4028-92ED-D82F58136DE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8166" y="1047085"/>
            <a:ext cx="551223" cy="551223"/>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14127FC4-229F-4FBB-A5D5-5630E1E2F70F}"/>
              </a:ext>
            </a:extLst>
          </p:cNvPr>
          <p:cNvSpPr txBox="1"/>
          <p:nvPr/>
        </p:nvSpPr>
        <p:spPr>
          <a:xfrm>
            <a:off x="5372967" y="1593842"/>
            <a:ext cx="1064587" cy="276999"/>
          </a:xfrm>
          <a:prstGeom prst="rect">
            <a:avLst/>
          </a:prstGeom>
          <a:noFill/>
        </p:spPr>
        <p:txBody>
          <a:bodyPr wrap="none" rtlCol="0">
            <a:spAutoFit/>
          </a:bodyPr>
          <a:lstStyle/>
          <a:p>
            <a:r>
              <a:rPr lang="en-US" sz="1200" dirty="0"/>
              <a:t>trainHelper.py</a:t>
            </a:r>
          </a:p>
        </p:txBody>
      </p:sp>
      <p:cxnSp>
        <p:nvCxnSpPr>
          <p:cNvPr id="2061" name="Straight Arrow Connector 2060">
            <a:extLst>
              <a:ext uri="{FF2B5EF4-FFF2-40B4-BE49-F238E27FC236}">
                <a16:creationId xmlns:a16="http://schemas.microsoft.com/office/drawing/2014/main" id="{5419E82B-1E58-4B5F-B89F-1CDCE415F9DA}"/>
              </a:ext>
            </a:extLst>
          </p:cNvPr>
          <p:cNvCxnSpPr/>
          <p:nvPr/>
        </p:nvCxnSpPr>
        <p:spPr>
          <a:xfrm>
            <a:off x="3429000" y="2080669"/>
            <a:ext cx="773723" cy="1000153"/>
          </a:xfrm>
          <a:prstGeom prst="straightConnector1">
            <a:avLst/>
          </a:prstGeom>
          <a:ln>
            <a:solidFill>
              <a:schemeClr val="accent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2063" name="Straight Arrow Connector 2062">
            <a:extLst>
              <a:ext uri="{FF2B5EF4-FFF2-40B4-BE49-F238E27FC236}">
                <a16:creationId xmlns:a16="http://schemas.microsoft.com/office/drawing/2014/main" id="{1518DCFC-7A1C-4AAB-B0A1-CFD36839AE4D}"/>
              </a:ext>
            </a:extLst>
          </p:cNvPr>
          <p:cNvCxnSpPr/>
          <p:nvPr/>
        </p:nvCxnSpPr>
        <p:spPr>
          <a:xfrm flipV="1">
            <a:off x="3429000" y="3541642"/>
            <a:ext cx="773723" cy="108351"/>
          </a:xfrm>
          <a:prstGeom prst="straightConnector1">
            <a:avLst/>
          </a:prstGeom>
          <a:ln>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2065" name="Straight Arrow Connector 2064">
            <a:extLst>
              <a:ext uri="{FF2B5EF4-FFF2-40B4-BE49-F238E27FC236}">
                <a16:creationId xmlns:a16="http://schemas.microsoft.com/office/drawing/2014/main" id="{C6A47377-1645-40CA-8DE9-734447789DE7}"/>
              </a:ext>
            </a:extLst>
          </p:cNvPr>
          <p:cNvCxnSpPr/>
          <p:nvPr/>
        </p:nvCxnSpPr>
        <p:spPr>
          <a:xfrm flipV="1">
            <a:off x="3508131" y="4404030"/>
            <a:ext cx="694592" cy="1115568"/>
          </a:xfrm>
          <a:prstGeom prst="straightConnector1">
            <a:avLst/>
          </a:prstGeom>
          <a:ln>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2069" name="Straight Arrow Connector 2068">
            <a:extLst>
              <a:ext uri="{FF2B5EF4-FFF2-40B4-BE49-F238E27FC236}">
                <a16:creationId xmlns:a16="http://schemas.microsoft.com/office/drawing/2014/main" id="{C31BE475-6973-45D2-B8D9-C5B588112FB9}"/>
              </a:ext>
            </a:extLst>
          </p:cNvPr>
          <p:cNvCxnSpPr/>
          <p:nvPr/>
        </p:nvCxnSpPr>
        <p:spPr>
          <a:xfrm flipH="1">
            <a:off x="4545623" y="1916374"/>
            <a:ext cx="589085" cy="1164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70" name="Rectangle: Rounded Corners 2069">
            <a:extLst>
              <a:ext uri="{FF2B5EF4-FFF2-40B4-BE49-F238E27FC236}">
                <a16:creationId xmlns:a16="http://schemas.microsoft.com/office/drawing/2014/main" id="{E14B505F-3BE8-4B73-826A-427A34FD9D2D}"/>
              </a:ext>
            </a:extLst>
          </p:cNvPr>
          <p:cNvSpPr/>
          <p:nvPr/>
        </p:nvSpPr>
        <p:spPr>
          <a:xfrm>
            <a:off x="4240063" y="3254461"/>
            <a:ext cx="984590" cy="5900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dataset</a:t>
            </a:r>
          </a:p>
        </p:txBody>
      </p:sp>
      <p:sp>
        <p:nvSpPr>
          <p:cNvPr id="2071" name="TextBox 2070">
            <a:extLst>
              <a:ext uri="{FF2B5EF4-FFF2-40B4-BE49-F238E27FC236}">
                <a16:creationId xmlns:a16="http://schemas.microsoft.com/office/drawing/2014/main" id="{96CAF5C5-2DD2-489A-8842-EC1AC423300C}"/>
              </a:ext>
            </a:extLst>
          </p:cNvPr>
          <p:cNvSpPr txBox="1"/>
          <p:nvPr/>
        </p:nvSpPr>
        <p:spPr>
          <a:xfrm>
            <a:off x="3762836" y="2965237"/>
            <a:ext cx="461665" cy="1212983"/>
          </a:xfrm>
          <a:prstGeom prst="rect">
            <a:avLst/>
          </a:prstGeom>
          <a:noFill/>
        </p:spPr>
        <p:txBody>
          <a:bodyPr vert="eaVert" wrap="square" rtlCol="0">
            <a:spAutoFit/>
          </a:bodyPr>
          <a:lstStyle/>
          <a:p>
            <a:pPr algn="just"/>
            <a:r>
              <a:rPr lang="en-US" dirty="0"/>
              <a:t>Choose one</a:t>
            </a:r>
          </a:p>
        </p:txBody>
      </p:sp>
      <p:sp>
        <p:nvSpPr>
          <p:cNvPr id="2072" name="Right Brace 2071">
            <a:extLst>
              <a:ext uri="{FF2B5EF4-FFF2-40B4-BE49-F238E27FC236}">
                <a16:creationId xmlns:a16="http://schemas.microsoft.com/office/drawing/2014/main" id="{55CF2CE3-DB22-433B-803D-1C252BF8F117}"/>
              </a:ext>
            </a:extLst>
          </p:cNvPr>
          <p:cNvSpPr/>
          <p:nvPr/>
        </p:nvSpPr>
        <p:spPr>
          <a:xfrm>
            <a:off x="3231091" y="1977067"/>
            <a:ext cx="525056" cy="35425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74" name="Straight Arrow Connector 2073">
            <a:extLst>
              <a:ext uri="{FF2B5EF4-FFF2-40B4-BE49-F238E27FC236}">
                <a16:creationId xmlns:a16="http://schemas.microsoft.com/office/drawing/2014/main" id="{39592149-0170-4EB2-841F-DBB7935D5D0E}"/>
              </a:ext>
            </a:extLst>
          </p:cNvPr>
          <p:cNvCxnSpPr/>
          <p:nvPr/>
        </p:nvCxnSpPr>
        <p:spPr>
          <a:xfrm flipH="1">
            <a:off x="4352192" y="4114223"/>
            <a:ext cx="347960" cy="1261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6" name="Straight Arrow Connector 2075">
            <a:extLst>
              <a:ext uri="{FF2B5EF4-FFF2-40B4-BE49-F238E27FC236}">
                <a16:creationId xmlns:a16="http://schemas.microsoft.com/office/drawing/2014/main" id="{80E2782A-5B97-40BD-A40C-D82DC3B6203A}"/>
              </a:ext>
            </a:extLst>
          </p:cNvPr>
          <p:cNvCxnSpPr/>
          <p:nvPr/>
        </p:nvCxnSpPr>
        <p:spPr>
          <a:xfrm>
            <a:off x="5020037" y="4162524"/>
            <a:ext cx="315816" cy="1255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77" name="Rectangle: Rounded Corners 2076">
            <a:extLst>
              <a:ext uri="{FF2B5EF4-FFF2-40B4-BE49-F238E27FC236}">
                <a16:creationId xmlns:a16="http://schemas.microsoft.com/office/drawing/2014/main" id="{68C0387B-9A84-4099-BA14-31F10DB9AAA9}"/>
              </a:ext>
            </a:extLst>
          </p:cNvPr>
          <p:cNvSpPr/>
          <p:nvPr/>
        </p:nvSpPr>
        <p:spPr>
          <a:xfrm>
            <a:off x="3942957" y="5426060"/>
            <a:ext cx="777449" cy="326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Train Set</a:t>
            </a:r>
          </a:p>
        </p:txBody>
      </p:sp>
      <p:sp>
        <p:nvSpPr>
          <p:cNvPr id="107" name="Rectangle: Rounded Corners 106">
            <a:extLst>
              <a:ext uri="{FF2B5EF4-FFF2-40B4-BE49-F238E27FC236}">
                <a16:creationId xmlns:a16="http://schemas.microsoft.com/office/drawing/2014/main" id="{9260F01B-F950-4FDE-A8B0-AEA52343381B}"/>
              </a:ext>
            </a:extLst>
          </p:cNvPr>
          <p:cNvSpPr/>
          <p:nvPr/>
        </p:nvSpPr>
        <p:spPr>
          <a:xfrm>
            <a:off x="4966771" y="5426060"/>
            <a:ext cx="777449" cy="326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Test Set</a:t>
            </a:r>
          </a:p>
        </p:txBody>
      </p:sp>
      <p:cxnSp>
        <p:nvCxnSpPr>
          <p:cNvPr id="2080" name="Connector: Curved 2079">
            <a:extLst>
              <a:ext uri="{FF2B5EF4-FFF2-40B4-BE49-F238E27FC236}">
                <a16:creationId xmlns:a16="http://schemas.microsoft.com/office/drawing/2014/main" id="{123C504C-7E33-4032-AA01-38FAAAD0E0C7}"/>
              </a:ext>
            </a:extLst>
          </p:cNvPr>
          <p:cNvCxnSpPr/>
          <p:nvPr/>
        </p:nvCxnSpPr>
        <p:spPr>
          <a:xfrm rot="5400000" flipH="1" flipV="1">
            <a:off x="4310746" y="3784442"/>
            <a:ext cx="1867167" cy="125889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81" name="TextBox 2080">
            <a:extLst>
              <a:ext uri="{FF2B5EF4-FFF2-40B4-BE49-F238E27FC236}">
                <a16:creationId xmlns:a16="http://schemas.microsoft.com/office/drawing/2014/main" id="{743D470B-B684-43C1-85A2-AC107A44E49C}"/>
              </a:ext>
            </a:extLst>
          </p:cNvPr>
          <p:cNvSpPr txBox="1"/>
          <p:nvPr/>
        </p:nvSpPr>
        <p:spPr>
          <a:xfrm>
            <a:off x="4006610" y="4812400"/>
            <a:ext cx="747994" cy="461665"/>
          </a:xfrm>
          <a:prstGeom prst="rect">
            <a:avLst/>
          </a:prstGeom>
          <a:noFill/>
        </p:spPr>
        <p:txBody>
          <a:bodyPr wrap="square" rtlCol="0">
            <a:spAutoFit/>
          </a:bodyPr>
          <a:lstStyle/>
          <a:p>
            <a:r>
              <a:rPr lang="en-US" sz="1200" dirty="0"/>
              <a:t>Patient ID &lt; W5</a:t>
            </a:r>
          </a:p>
        </p:txBody>
      </p:sp>
      <p:cxnSp>
        <p:nvCxnSpPr>
          <p:cNvPr id="2083" name="Connector: Elbow 2082">
            <a:extLst>
              <a:ext uri="{FF2B5EF4-FFF2-40B4-BE49-F238E27FC236}">
                <a16:creationId xmlns:a16="http://schemas.microsoft.com/office/drawing/2014/main" id="{C676CF02-F31F-4701-B36E-80B2915FF27C}"/>
              </a:ext>
            </a:extLst>
          </p:cNvPr>
          <p:cNvCxnSpPr/>
          <p:nvPr/>
        </p:nvCxnSpPr>
        <p:spPr>
          <a:xfrm rot="10800000" flipV="1">
            <a:off x="7814997" y="4998530"/>
            <a:ext cx="2164273" cy="908973"/>
          </a:xfrm>
          <a:prstGeom prst="bentConnector3">
            <a:avLst>
              <a:gd name="adj1" fmla="val -375"/>
            </a:avLst>
          </a:prstGeom>
          <a:ln>
            <a:tailEnd type="triangle"/>
          </a:ln>
        </p:spPr>
        <p:style>
          <a:lnRef idx="1">
            <a:schemeClr val="accent1"/>
          </a:lnRef>
          <a:fillRef idx="0">
            <a:schemeClr val="accent1"/>
          </a:fillRef>
          <a:effectRef idx="0">
            <a:schemeClr val="accent1"/>
          </a:effectRef>
          <a:fontRef idx="minor">
            <a:schemeClr val="tx1"/>
          </a:fontRef>
        </p:style>
      </p:cxnSp>
      <p:sp>
        <p:nvSpPr>
          <p:cNvPr id="2085" name="TextBox 2084">
            <a:extLst>
              <a:ext uri="{FF2B5EF4-FFF2-40B4-BE49-F238E27FC236}">
                <a16:creationId xmlns:a16="http://schemas.microsoft.com/office/drawing/2014/main" id="{D7C72399-6D1D-4338-B49A-15BBE6CF8612}"/>
              </a:ext>
            </a:extLst>
          </p:cNvPr>
          <p:cNvSpPr txBox="1"/>
          <p:nvPr/>
        </p:nvSpPr>
        <p:spPr>
          <a:xfrm>
            <a:off x="9437891" y="5209027"/>
            <a:ext cx="1219245" cy="369332"/>
          </a:xfrm>
          <a:prstGeom prst="rect">
            <a:avLst/>
          </a:prstGeom>
          <a:noFill/>
        </p:spPr>
        <p:txBody>
          <a:bodyPr wrap="none" rtlCol="0">
            <a:spAutoFit/>
          </a:bodyPr>
          <a:lstStyle/>
          <a:p>
            <a:r>
              <a:rPr lang="en-US" dirty="0"/>
              <a:t>Last </a:t>
            </a:r>
            <a:r>
              <a:rPr lang="en-US" altLang="zh-CN" dirty="0"/>
              <a:t>Model</a:t>
            </a:r>
            <a:endParaRPr lang="en-US" dirty="0"/>
          </a:p>
        </p:txBody>
      </p:sp>
      <p:sp>
        <p:nvSpPr>
          <p:cNvPr id="116" name="Rectangle: Rounded Corners 115">
            <a:extLst>
              <a:ext uri="{FF2B5EF4-FFF2-40B4-BE49-F238E27FC236}">
                <a16:creationId xmlns:a16="http://schemas.microsoft.com/office/drawing/2014/main" id="{4C4D124A-59C7-44B2-9B3B-AFE86968F79F}"/>
              </a:ext>
            </a:extLst>
          </p:cNvPr>
          <p:cNvSpPr/>
          <p:nvPr/>
        </p:nvSpPr>
        <p:spPr>
          <a:xfrm>
            <a:off x="6748244" y="5688865"/>
            <a:ext cx="914409" cy="36512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U-net Model</a:t>
            </a:r>
          </a:p>
        </p:txBody>
      </p:sp>
      <p:cxnSp>
        <p:nvCxnSpPr>
          <p:cNvPr id="2087" name="Straight Arrow Connector 2086">
            <a:extLst>
              <a:ext uri="{FF2B5EF4-FFF2-40B4-BE49-F238E27FC236}">
                <a16:creationId xmlns:a16="http://schemas.microsoft.com/office/drawing/2014/main" id="{B60E1159-2150-4CCF-88E5-5E0306F7A396}"/>
              </a:ext>
            </a:extLst>
          </p:cNvPr>
          <p:cNvCxnSpPr/>
          <p:nvPr/>
        </p:nvCxnSpPr>
        <p:spPr>
          <a:xfrm>
            <a:off x="5873777" y="5688865"/>
            <a:ext cx="742951" cy="218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9" name="Straight Arrow Connector 2088">
            <a:extLst>
              <a:ext uri="{FF2B5EF4-FFF2-40B4-BE49-F238E27FC236}">
                <a16:creationId xmlns:a16="http://schemas.microsoft.com/office/drawing/2014/main" id="{87EAE355-CAAF-43F0-AEB9-E1D0C4B0576B}"/>
              </a:ext>
            </a:extLst>
          </p:cNvPr>
          <p:cNvCxnSpPr/>
          <p:nvPr/>
        </p:nvCxnSpPr>
        <p:spPr>
          <a:xfrm>
            <a:off x="11192608" y="4522670"/>
            <a:ext cx="457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0" name="TextBox 2089">
            <a:extLst>
              <a:ext uri="{FF2B5EF4-FFF2-40B4-BE49-F238E27FC236}">
                <a16:creationId xmlns:a16="http://schemas.microsoft.com/office/drawing/2014/main" id="{B0483F20-B943-4E4A-87B5-BF5A2C445190}"/>
              </a:ext>
            </a:extLst>
          </p:cNvPr>
          <p:cNvSpPr txBox="1"/>
          <p:nvPr/>
        </p:nvSpPr>
        <p:spPr>
          <a:xfrm>
            <a:off x="11128706" y="4627734"/>
            <a:ext cx="1329708" cy="646331"/>
          </a:xfrm>
          <a:prstGeom prst="rect">
            <a:avLst/>
          </a:prstGeom>
          <a:noFill/>
        </p:spPr>
        <p:txBody>
          <a:bodyPr wrap="square" rtlCol="0">
            <a:spAutoFit/>
          </a:bodyPr>
          <a:lstStyle/>
          <a:p>
            <a:r>
              <a:rPr lang="en-US" dirty="0"/>
              <a:t>Validation Results</a:t>
            </a:r>
          </a:p>
        </p:txBody>
      </p:sp>
      <p:cxnSp>
        <p:nvCxnSpPr>
          <p:cNvPr id="2092" name="Straight Arrow Connector 2091">
            <a:extLst>
              <a:ext uri="{FF2B5EF4-FFF2-40B4-BE49-F238E27FC236}">
                <a16:creationId xmlns:a16="http://schemas.microsoft.com/office/drawing/2014/main" id="{63A8742C-CDFF-472E-B9E4-7537126ECE61}"/>
              </a:ext>
            </a:extLst>
          </p:cNvPr>
          <p:cNvCxnSpPr/>
          <p:nvPr/>
        </p:nvCxnSpPr>
        <p:spPr>
          <a:xfrm>
            <a:off x="7205448" y="6184503"/>
            <a:ext cx="609549" cy="119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4" name="TextBox 2093">
            <a:extLst>
              <a:ext uri="{FF2B5EF4-FFF2-40B4-BE49-F238E27FC236}">
                <a16:creationId xmlns:a16="http://schemas.microsoft.com/office/drawing/2014/main" id="{1C616C67-FCAC-4002-931B-38C8B9A3CA1B}"/>
              </a:ext>
            </a:extLst>
          </p:cNvPr>
          <p:cNvSpPr txBox="1"/>
          <p:nvPr/>
        </p:nvSpPr>
        <p:spPr>
          <a:xfrm>
            <a:off x="8001000" y="6129019"/>
            <a:ext cx="1288623" cy="369332"/>
          </a:xfrm>
          <a:prstGeom prst="rect">
            <a:avLst/>
          </a:prstGeom>
          <a:noFill/>
        </p:spPr>
        <p:txBody>
          <a:bodyPr wrap="none" rtlCol="0">
            <a:spAutoFit/>
          </a:bodyPr>
          <a:lstStyle/>
          <a:p>
            <a:r>
              <a:rPr lang="en-US" dirty="0"/>
              <a:t>Assessment</a:t>
            </a:r>
          </a:p>
        </p:txBody>
      </p:sp>
      <p:cxnSp>
        <p:nvCxnSpPr>
          <p:cNvPr id="2096" name="Straight Arrow Connector 2095">
            <a:extLst>
              <a:ext uri="{FF2B5EF4-FFF2-40B4-BE49-F238E27FC236}">
                <a16:creationId xmlns:a16="http://schemas.microsoft.com/office/drawing/2014/main" id="{0100646C-8B9E-416E-BCE4-B4AC82D15E15}"/>
              </a:ext>
            </a:extLst>
          </p:cNvPr>
          <p:cNvCxnSpPr/>
          <p:nvPr/>
        </p:nvCxnSpPr>
        <p:spPr>
          <a:xfrm flipV="1">
            <a:off x="4754604" y="325315"/>
            <a:ext cx="989616" cy="640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7" name="TextBox 2096">
            <a:extLst>
              <a:ext uri="{FF2B5EF4-FFF2-40B4-BE49-F238E27FC236}">
                <a16:creationId xmlns:a16="http://schemas.microsoft.com/office/drawing/2014/main" id="{CDF178EA-8C9E-4248-B742-BC80D9CD616C}"/>
              </a:ext>
            </a:extLst>
          </p:cNvPr>
          <p:cNvSpPr txBox="1"/>
          <p:nvPr/>
        </p:nvSpPr>
        <p:spPr>
          <a:xfrm>
            <a:off x="5051874" y="227815"/>
            <a:ext cx="1800493" cy="276999"/>
          </a:xfrm>
          <a:prstGeom prst="rect">
            <a:avLst/>
          </a:prstGeom>
          <a:noFill/>
        </p:spPr>
        <p:txBody>
          <a:bodyPr wrap="none" rtlCol="0">
            <a:spAutoFit/>
          </a:bodyPr>
          <a:lstStyle/>
          <a:p>
            <a:r>
              <a:rPr lang="en-US" sz="1200" dirty="0"/>
              <a:t>Plot graphs and write logs</a:t>
            </a:r>
          </a:p>
        </p:txBody>
      </p:sp>
      <p:pic>
        <p:nvPicPr>
          <p:cNvPr id="2099" name="Picture 2098" descr="Chart&#10;&#10;Description automatically generated">
            <a:extLst>
              <a:ext uri="{FF2B5EF4-FFF2-40B4-BE49-F238E27FC236}">
                <a16:creationId xmlns:a16="http://schemas.microsoft.com/office/drawing/2014/main" id="{05BE8C8B-BBD3-41E7-8711-C32750B6E2DD}"/>
              </a:ext>
            </a:extLst>
          </p:cNvPr>
          <p:cNvPicPr>
            <a:picLocks noChangeAspect="1"/>
          </p:cNvPicPr>
          <p:nvPr/>
        </p:nvPicPr>
        <p:blipFill>
          <a:blip r:embed="rId15"/>
          <a:stretch>
            <a:fillRect/>
          </a:stretch>
        </p:blipFill>
        <p:spPr>
          <a:xfrm>
            <a:off x="3745052" y="-18489"/>
            <a:ext cx="915341" cy="915341"/>
          </a:xfrm>
          <a:prstGeom prst="rect">
            <a:avLst/>
          </a:prstGeom>
        </p:spPr>
      </p:pic>
      <p:sp>
        <p:nvSpPr>
          <p:cNvPr id="3" name="TextBox 2">
            <a:extLst>
              <a:ext uri="{FF2B5EF4-FFF2-40B4-BE49-F238E27FC236}">
                <a16:creationId xmlns:a16="http://schemas.microsoft.com/office/drawing/2014/main" id="{89F17FAD-74AC-55DD-D1CA-9B99097116FE}"/>
              </a:ext>
            </a:extLst>
          </p:cNvPr>
          <p:cNvSpPr txBox="1"/>
          <p:nvPr/>
        </p:nvSpPr>
        <p:spPr>
          <a:xfrm>
            <a:off x="7550563" y="2215060"/>
            <a:ext cx="3631122" cy="369332"/>
          </a:xfrm>
          <a:prstGeom prst="rect">
            <a:avLst/>
          </a:prstGeom>
          <a:noFill/>
        </p:spPr>
        <p:txBody>
          <a:bodyPr wrap="none" rtlCol="0">
            <a:spAutoFit/>
          </a:bodyPr>
          <a:lstStyle/>
          <a:p>
            <a:r>
              <a:rPr lang="en-US" altLang="zh-CN" sz="900" dirty="0">
                <a:solidFill>
                  <a:srgbClr val="FF6501"/>
                </a:solidFill>
              </a:rPr>
              <a:t>Replace </a:t>
            </a:r>
            <a:r>
              <a:rPr lang="en-US" altLang="zh-CN" sz="900" dirty="0" err="1">
                <a:solidFill>
                  <a:srgbClr val="FF6501"/>
                </a:solidFill>
              </a:rPr>
              <a:t>Maxpooling</a:t>
            </a:r>
            <a:r>
              <a:rPr lang="en-US" altLang="zh-CN" sz="900" dirty="0">
                <a:solidFill>
                  <a:srgbClr val="FF6501"/>
                </a:solidFill>
              </a:rPr>
              <a:t> layer with stride = 2, kernel = 3 ‘s convolutional layer</a:t>
            </a:r>
          </a:p>
          <a:p>
            <a:r>
              <a:rPr lang="en-US" sz="900" dirty="0">
                <a:solidFill>
                  <a:srgbClr val="FF6501"/>
                </a:solidFill>
              </a:rPr>
              <a:t>Add batch normalization layer and dropout layer</a:t>
            </a:r>
          </a:p>
        </p:txBody>
      </p:sp>
    </p:spTree>
    <p:extLst>
      <p:ext uri="{BB962C8B-B14F-4D97-AF65-F5344CB8AC3E}">
        <p14:creationId xmlns:p14="http://schemas.microsoft.com/office/powerpoint/2010/main" val="558381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FF14-35DC-714D-8A1B-C345FEA5CD52}"/>
              </a:ext>
            </a:extLst>
          </p:cNvPr>
          <p:cNvSpPr>
            <a:spLocks noGrp="1"/>
          </p:cNvSpPr>
          <p:nvPr>
            <p:ph type="title"/>
          </p:nvPr>
        </p:nvSpPr>
        <p:spPr>
          <a:xfrm>
            <a:off x="378066" y="165694"/>
            <a:ext cx="9752052" cy="838096"/>
          </a:xfrm>
        </p:spPr>
        <p:txBody>
          <a:bodyPr>
            <a:normAutofit/>
          </a:bodyPr>
          <a:lstStyle/>
          <a:p>
            <a:r>
              <a:rPr kumimoji="1" lang="en-US" sz="4000" b="1" dirty="0">
                <a:solidFill>
                  <a:srgbClr val="003B7E"/>
                </a:solidFill>
                <a:latin typeface="Avenir Book" panose="02000503020000020003" pitchFamily="2" charset="0"/>
              </a:rPr>
              <a:t>Threshold – </a:t>
            </a:r>
            <a:r>
              <a:rPr kumimoji="1" lang="en-US" altLang="zh-CN" sz="4000" b="1" dirty="0">
                <a:solidFill>
                  <a:srgbClr val="003B7E"/>
                </a:solidFill>
                <a:latin typeface="Avenir Book" panose="02000503020000020003" pitchFamily="2" charset="0"/>
              </a:rPr>
              <a:t>ROC &amp; Threshold Tuning Curve</a:t>
            </a:r>
            <a:endParaRPr kumimoji="1" lang="en-CN" sz="4000"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Rectangle 3">
            <a:extLst>
              <a:ext uri="{FF2B5EF4-FFF2-40B4-BE49-F238E27FC236}">
                <a16:creationId xmlns:a16="http://schemas.microsoft.com/office/drawing/2014/main" id="{A8628ACB-C883-F645-921A-37EB448DA1EF}"/>
              </a:ext>
            </a:extLst>
          </p:cNvPr>
          <p:cNvSpPr/>
          <p:nvPr/>
        </p:nvSpPr>
        <p:spPr>
          <a:xfrm>
            <a:off x="-1" y="927975"/>
            <a:ext cx="5361709" cy="75815"/>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26" name="Picture 2" descr="ROC Curve">
            <a:extLst>
              <a:ext uri="{FF2B5EF4-FFF2-40B4-BE49-F238E27FC236}">
                <a16:creationId xmlns:a16="http://schemas.microsoft.com/office/drawing/2014/main" id="{713E0550-8D2A-4708-ACE9-7FACCB6D9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714" y="1039516"/>
            <a:ext cx="2857210" cy="277149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289BE6-B657-4743-A29B-6B49B2839AC5}"/>
              </a:ext>
            </a:extLst>
          </p:cNvPr>
          <p:cNvSpPr txBox="1"/>
          <p:nvPr/>
        </p:nvSpPr>
        <p:spPr>
          <a:xfrm>
            <a:off x="567017" y="1672841"/>
            <a:ext cx="7295029" cy="3613746"/>
          </a:xfrm>
          <a:prstGeom prst="rect">
            <a:avLst/>
          </a:prstGeom>
          <a:noFill/>
        </p:spPr>
        <p:txBody>
          <a:bodyPr wrap="square">
            <a:spAutoFit/>
          </a:bodyPr>
          <a:lstStyle/>
          <a:p>
            <a:pPr>
              <a:lnSpc>
                <a:spcPct val="150000"/>
              </a:lnSpc>
            </a:pPr>
            <a:r>
              <a:rPr lang="en-US" sz="1400" dirty="0"/>
              <a:t>In my segmentation Part, I use 0.5 as threshold.  Though the architecture  last layer is sigmoid, the 0.5 is not the best threshold to do segmentation. We can use ROC or Threshold Tuning </a:t>
            </a:r>
            <a:r>
              <a:rPr lang="en-US" sz="1400" dirty="0" err="1"/>
              <a:t>Cruve</a:t>
            </a:r>
            <a:r>
              <a:rPr lang="en-US" sz="1400" dirty="0"/>
              <a:t> to distinguish the best threshold </a:t>
            </a:r>
          </a:p>
          <a:p>
            <a:pPr>
              <a:lnSpc>
                <a:spcPct val="150000"/>
              </a:lnSpc>
            </a:pPr>
            <a:endParaRPr lang="en-US" sz="1400" dirty="0"/>
          </a:p>
          <a:p>
            <a:pPr>
              <a:lnSpc>
                <a:spcPct val="150000"/>
              </a:lnSpc>
            </a:pPr>
            <a:r>
              <a:rPr lang="en-US" sz="1400" dirty="0"/>
              <a:t>ROC (Receiver operating characteristic), is a graphical plot that illustrates the diagnostic ability of a binary classifier system as its discrimination threshold is varied. It is created by plotting the true positive rate (TPR) against the false positive rate (FPR) at various threshold settings.</a:t>
            </a:r>
          </a:p>
          <a:p>
            <a:pPr>
              <a:lnSpc>
                <a:spcPct val="150000"/>
              </a:lnSpc>
            </a:pPr>
            <a:endParaRPr lang="en-US" sz="1400" dirty="0"/>
          </a:p>
          <a:p>
            <a:pPr>
              <a:lnSpc>
                <a:spcPct val="150000"/>
              </a:lnSpc>
            </a:pPr>
            <a:r>
              <a:rPr lang="en-US" sz="1400" dirty="0"/>
              <a:t>ROC has two usages</a:t>
            </a:r>
            <a:r>
              <a:rPr lang="zh-CN" altLang="en-US" sz="1400" dirty="0"/>
              <a:t>：</a:t>
            </a:r>
            <a:endParaRPr lang="en-US" altLang="zh-CN" sz="1400" dirty="0"/>
          </a:p>
          <a:p>
            <a:pPr indent="-285750">
              <a:lnSpc>
                <a:spcPct val="150000"/>
              </a:lnSpc>
              <a:buFont typeface="Arial" panose="020B0604020202020204" pitchFamily="34" charset="0"/>
              <a:buChar char="•"/>
            </a:pPr>
            <a:r>
              <a:rPr lang="en-US" sz="1400" dirty="0"/>
              <a:t>Compare different method in binary classification.</a:t>
            </a:r>
          </a:p>
          <a:p>
            <a:pPr indent="-285750">
              <a:lnSpc>
                <a:spcPct val="150000"/>
              </a:lnSpc>
              <a:buFont typeface="Arial" panose="020B0604020202020204" pitchFamily="34" charset="0"/>
              <a:buChar char="•"/>
            </a:pPr>
            <a:r>
              <a:rPr lang="en-US" sz="1400" dirty="0"/>
              <a:t>Find best threshold for binary classification using G-mean</a:t>
            </a:r>
          </a:p>
        </p:txBody>
      </p:sp>
      <p:pic>
        <p:nvPicPr>
          <p:cNvPr id="6" name="Picture 5" descr="Chart&#10;&#10;Description automatically generated">
            <a:extLst>
              <a:ext uri="{FF2B5EF4-FFF2-40B4-BE49-F238E27FC236}">
                <a16:creationId xmlns:a16="http://schemas.microsoft.com/office/drawing/2014/main" id="{8DE47BBF-2CD7-1EE1-418A-1338244272B9}"/>
              </a:ext>
            </a:extLst>
          </p:cNvPr>
          <p:cNvPicPr>
            <a:picLocks noChangeAspect="1"/>
          </p:cNvPicPr>
          <p:nvPr/>
        </p:nvPicPr>
        <p:blipFill>
          <a:blip r:embed="rId3"/>
          <a:stretch>
            <a:fillRect/>
          </a:stretch>
        </p:blipFill>
        <p:spPr>
          <a:xfrm>
            <a:off x="7389906" y="3934998"/>
            <a:ext cx="3183073" cy="2387305"/>
          </a:xfrm>
          <a:prstGeom prst="rect">
            <a:avLst/>
          </a:prstGeom>
        </p:spPr>
      </p:pic>
      <p:pic>
        <p:nvPicPr>
          <p:cNvPr id="9" name="Picture 2" descr="G-mean">
            <a:extLst>
              <a:ext uri="{FF2B5EF4-FFF2-40B4-BE49-F238E27FC236}">
                <a16:creationId xmlns:a16="http://schemas.microsoft.com/office/drawing/2014/main" id="{0534B2C9-E822-D859-ED4B-CA37CC69C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408" y="5026464"/>
            <a:ext cx="3276600" cy="5524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820579D-7EA5-5794-9BDF-B331E5C4A8DA}"/>
              </a:ext>
            </a:extLst>
          </p:cNvPr>
          <p:cNvSpPr txBox="1"/>
          <p:nvPr/>
        </p:nvSpPr>
        <p:spPr>
          <a:xfrm>
            <a:off x="450850" y="5578914"/>
            <a:ext cx="6330950" cy="705258"/>
          </a:xfrm>
          <a:prstGeom prst="rect">
            <a:avLst/>
          </a:prstGeom>
          <a:noFill/>
        </p:spPr>
        <p:txBody>
          <a:bodyPr wrap="square" rtlCol="0">
            <a:spAutoFit/>
          </a:bodyPr>
          <a:lstStyle/>
          <a:p>
            <a:pPr>
              <a:lnSpc>
                <a:spcPct val="150000"/>
              </a:lnSpc>
            </a:pPr>
            <a:r>
              <a:rPr lang="en-US" sz="1400" dirty="0"/>
              <a:t>Threshold Tuning Curve with x axis is Threshold, y axis is F1-score, the goal of Threshold tuning curve is to find the </a:t>
            </a:r>
            <a:r>
              <a:rPr lang="en-US" sz="1400" dirty="0" err="1"/>
              <a:t>bese</a:t>
            </a:r>
            <a:r>
              <a:rPr lang="en-US" sz="1400" dirty="0"/>
              <a:t> F1-score corresponding threshold</a:t>
            </a:r>
          </a:p>
        </p:txBody>
      </p:sp>
    </p:spTree>
    <p:extLst>
      <p:ext uri="{BB962C8B-B14F-4D97-AF65-F5344CB8AC3E}">
        <p14:creationId xmlns:p14="http://schemas.microsoft.com/office/powerpoint/2010/main" val="3960526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1155</TotalTime>
  <Words>1128</Words>
  <Application>Microsoft Office PowerPoint</Application>
  <PresentationFormat>Widescreen</PresentationFormat>
  <Paragraphs>135</Paragraphs>
  <Slides>31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Avenir Book</vt:lpstr>
      <vt:lpstr>CMR10</vt:lpstr>
      <vt:lpstr>Arial</vt:lpstr>
      <vt:lpstr>Calibri</vt:lpstr>
      <vt:lpstr>Calibri Light</vt:lpstr>
      <vt:lpstr>Office Theme</vt:lpstr>
      <vt:lpstr>Radiogenomic Analysis of Glioblastoma with Deep Learning Techniques</vt:lpstr>
      <vt:lpstr>Brief Introduction</vt:lpstr>
      <vt:lpstr>Glioblastoma</vt:lpstr>
      <vt:lpstr>Radiogenomics</vt:lpstr>
      <vt:lpstr>Segmentation</vt:lpstr>
      <vt:lpstr>Segmentation Approaches</vt:lpstr>
      <vt:lpstr>Data</vt:lpstr>
      <vt:lpstr>Architecture</vt:lpstr>
      <vt:lpstr>Threshold – ROC &amp; Threshold Tuning Curve</vt:lpstr>
      <vt:lpstr>Segmentation Assessment</vt:lpstr>
      <vt:lpstr>Segmentation Result T1</vt:lpstr>
      <vt:lpstr>Segmentation Result T1</vt:lpstr>
      <vt:lpstr>Segmentation Result T2</vt:lpstr>
      <vt:lpstr>Segmentation Result T2</vt:lpstr>
      <vt:lpstr>Segmentation Result FLAIR</vt:lpstr>
      <vt:lpstr>Segmentation Result FLAIR</vt:lpstr>
      <vt:lpstr>Segmentation Result Stack</vt:lpstr>
      <vt:lpstr>Segmentation Result Stack</vt:lpstr>
      <vt:lpstr>Feature Extraction</vt:lpstr>
      <vt:lpstr>Feature Extraction</vt:lpstr>
      <vt:lpstr>Subtype classification</vt:lpstr>
      <vt:lpstr>Classify GBM Subtypes</vt:lpstr>
      <vt:lpstr>Classify GBM Subtypes</vt:lpstr>
      <vt:lpstr>Classify GBM Subtypes</vt:lpstr>
      <vt:lpstr>Classify GBM Subtypes</vt:lpstr>
      <vt:lpstr>Mutual Information</vt:lpstr>
      <vt:lpstr>Mutual Information</vt:lpstr>
      <vt:lpstr>GUI</vt:lpstr>
      <vt:lpstr>GUI</vt:lpstr>
      <vt:lpstr>Conclusion, Significance &amp; Outlook</vt:lpstr>
      <vt:lpstr>Conclusion, Significance &amp; Outlook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50601</dc:creator>
  <cp:lastModifiedBy>Francis Sherlock</cp:lastModifiedBy>
  <cp:revision>51</cp:revision>
  <dcterms:created xsi:type="dcterms:W3CDTF">2021-09-14T08:34:15Z</dcterms:created>
  <dcterms:modified xsi:type="dcterms:W3CDTF">2022-05-08T20:25:56Z</dcterms:modified>
</cp:coreProperties>
</file>